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7.xml"/>
  <Override ContentType="application/vnd.openxmlformats-officedocument.presentationml.notesSlide+xml" PartName="/ppt/notesSlides/notesSlide5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76.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68.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8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77.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73.xml"/>
  <Override ContentType="application/vnd.openxmlformats-officedocument.presentationml.notesSlide+xml" PartName="/ppt/notesSlides/notesSlide56.xml"/>
  <Override ContentType="application/vnd.openxmlformats-officedocument.presentationml.notesSlide+xml" PartName="/ppt/notesSlides/notesSlide81.xml"/>
  <Override ContentType="application/vnd.openxmlformats-officedocument.presentationml.notesSlide+xml" PartName="/ppt/notesSlides/notesSlide30.xml"/>
  <Override ContentType="application/vnd.openxmlformats-officedocument.presentationml.notesSlide+xml" PartName="/ppt/notesSlides/notesSlide69.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80.xml"/>
  <Override ContentType="application/vnd.openxmlformats-officedocument.presentationml.notesSlide+xml" PartName="/ppt/notesSlides/notesSlide61.xml"/>
  <Override ContentType="application/vnd.openxmlformats-officedocument.presentationml.notesSlide+xml" PartName="/ppt/notesSlides/notesSlide74.xml"/>
  <Override ContentType="application/vnd.openxmlformats-officedocument.presentationml.notesSlide+xml" PartName="/ppt/notesSlides/notesSlide57.xml"/>
  <Override ContentType="application/vnd.openxmlformats-officedocument.presentationml.notesSlide+xml" PartName="/ppt/notesSlides/notesSlide44.xml"/>
  <Override ContentType="application/vnd.openxmlformats-officedocument.presentationml.notesSlide+xml" PartName="/ppt/notesSlides/notesSlide58.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75.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62.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70.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63.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72.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60.xml"/>
  <Override ContentType="application/vnd.openxmlformats-officedocument.presentationml.notesSlide+xml" PartName="/ppt/notesSlides/notesSlide38.xml"/>
  <Override ContentType="application/vnd.openxmlformats-officedocument.presentationml.notesSlide+xml" PartName="/ppt/notesSlides/notesSlide64.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65.xml"/>
  <Override ContentType="application/vnd.openxmlformats-officedocument.presentationml.notesSlide+xml" PartName="/ppt/notesSlides/notesSlide78.xml"/>
  <Override ContentType="application/vnd.openxmlformats-officedocument.presentationml.notesSlide+xml" PartName="/ppt/notesSlides/notesSlide79.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83.xml"/>
  <Override ContentType="application/vnd.openxmlformats-officedocument.presentationml.notesSlide+xml" PartName="/ppt/notesSlides/notesSlide71.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66.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78.xml"/>
  <Override ContentType="application/vnd.openxmlformats-officedocument.presentationml.slide+xml" PartName="/ppt/slides/slide35.xml"/>
  <Override ContentType="application/vnd.openxmlformats-officedocument.presentationml.slide+xml" PartName="/ppt/slides/slide60.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69.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77.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6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71.xml"/>
  <Override ContentType="application/vnd.openxmlformats-officedocument.presentationml.slide+xml" PartName="/ppt/slides/slide41.xml"/>
  <Override ContentType="application/vnd.openxmlformats-officedocument.presentationml.slide+xml" PartName="/ppt/slides/slide67.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66.xml"/>
  <Override ContentType="application/vnd.openxmlformats-officedocument.presentationml.slide+xml" PartName="/ppt/slides/slide79.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83.xml"/>
  <Override ContentType="application/vnd.openxmlformats-officedocument.presentationml.slide+xml" PartName="/ppt/slides/slide7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7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82.xml"/>
  <Override ContentType="application/vnd.openxmlformats-officedocument.presentationml.slide+xml" PartName="/ppt/slides/slide39.xml"/>
  <Override ContentType="application/vnd.openxmlformats-officedocument.presentationml.slide+xml" PartName="/ppt/slides/slide65.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72.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64.xml"/>
  <Override ContentType="application/vnd.openxmlformats-officedocument.presentationml.slide+xml" PartName="/ppt/slides/slide81.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59.xml"/>
  <Override ContentType="application/vnd.openxmlformats-officedocument.presentationml.slide+xml" PartName="/ppt/slides/slide32.xml"/>
  <Override ContentType="application/vnd.openxmlformats-officedocument.presentationml.slide+xml" PartName="/ppt/slides/slide62.xml"/>
  <Override ContentType="application/vnd.openxmlformats-officedocument.presentationml.slide+xml" PartName="/ppt/slides/slide75.xml"/>
  <Override ContentType="application/vnd.openxmlformats-officedocument.presentationml.slide+xml" PartName="/ppt/slides/slide76.xml"/>
  <Override ContentType="application/vnd.openxmlformats-officedocument.presentationml.slide+xml" PartName="/ppt/slides/slide1.xml"/>
  <Override ContentType="application/vnd.openxmlformats-officedocument.presentationml.slide+xml" PartName="/ppt/slides/slide58.xml"/>
  <Override ContentType="application/vnd.openxmlformats-officedocument.presentationml.slide+xml" PartName="/ppt/slides/slide63.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80.xml"/>
  <Override ContentType="application/vnd.openxmlformats-officedocument.presentationml.slide+xml" PartName="/ppt/slides/slide15.xml"/>
  <Override ContentType="application/vnd.openxmlformats-officedocument.presentationml.slide+xml" PartName="/ppt/slides/slide61.xml"/>
  <Override ContentType="application/vnd.openxmlformats-officedocument.presentationml.slide+xml" PartName="/ppt/slides/slide31.xml"/>
  <Override ContentType="application/vnd.openxmlformats-officedocument.presentationml.slide+xml" PartName="/ppt/slides/slide74.xml"/>
  <Override ContentType="application/vnd.openxmlformats-officedocument.presentationml.slide+xml" PartName="/ppt/slides/slide27.xml"/>
  <Override ContentType="application/vnd.openxmlformats-officedocument.presentationml.slide+xml" PartName="/ppt/slides/slide5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 id="312" r:id="rId63"/>
    <p:sldId id="313" r:id="rId64"/>
    <p:sldId id="314" r:id="rId65"/>
    <p:sldId id="315" r:id="rId66"/>
    <p:sldId id="316" r:id="rId67"/>
    <p:sldId id="317" r:id="rId68"/>
    <p:sldId id="318" r:id="rId69"/>
    <p:sldId id="319" r:id="rId70"/>
    <p:sldId id="320" r:id="rId71"/>
    <p:sldId id="321" r:id="rId72"/>
    <p:sldId id="322" r:id="rId73"/>
    <p:sldId id="323" r:id="rId74"/>
    <p:sldId id="324" r:id="rId75"/>
    <p:sldId id="325" r:id="rId76"/>
    <p:sldId id="326" r:id="rId77"/>
    <p:sldId id="327" r:id="rId78"/>
    <p:sldId id="328" r:id="rId79"/>
    <p:sldId id="329" r:id="rId80"/>
    <p:sldId id="330" r:id="rId81"/>
    <p:sldId id="331" r:id="rId82"/>
    <p:sldId id="332" r:id="rId83"/>
    <p:sldId id="333" r:id="rId84"/>
    <p:sldId id="334" r:id="rId85"/>
    <p:sldId id="335" r:id="rId86"/>
    <p:sldId id="336" r:id="rId87"/>
    <p:sldId id="337" r:id="rId88"/>
    <p:sldId id="338" r:id="rId89"/>
  </p:sldIdLst>
  <p:sldSz cy="5143500" cx="9144000"/>
  <p:notesSz cx="6858000" cy="9144000"/>
  <p:embeddedFontLst>
    <p:embeddedFont>
      <p:font typeface="EB Garamond"/>
      <p:regular r:id="rId90"/>
      <p:bold r:id="rId91"/>
      <p:italic r:id="rId92"/>
      <p:boldItalic r:id="rId9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FD0404C4-4469-410F-9705-7173F88FDE5A}">
  <a:tblStyle styleId="{FD0404C4-4469-410F-9705-7173F88FDE5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slide" Target="slides/slide78.xml"/><Relationship Id="rId83" Type="http://schemas.openxmlformats.org/officeDocument/2006/relationships/slide" Target="slides/slide77.xml"/><Relationship Id="rId42" Type="http://schemas.openxmlformats.org/officeDocument/2006/relationships/slide" Target="slides/slide36.xml"/><Relationship Id="rId86" Type="http://schemas.openxmlformats.org/officeDocument/2006/relationships/slide" Target="slides/slide80.xml"/><Relationship Id="rId41" Type="http://schemas.openxmlformats.org/officeDocument/2006/relationships/slide" Target="slides/slide35.xml"/><Relationship Id="rId85" Type="http://schemas.openxmlformats.org/officeDocument/2006/relationships/slide" Target="slides/slide79.xml"/><Relationship Id="rId44" Type="http://schemas.openxmlformats.org/officeDocument/2006/relationships/slide" Target="slides/slide38.xml"/><Relationship Id="rId88" Type="http://schemas.openxmlformats.org/officeDocument/2006/relationships/slide" Target="slides/slide82.xml"/><Relationship Id="rId43" Type="http://schemas.openxmlformats.org/officeDocument/2006/relationships/slide" Target="slides/slide37.xml"/><Relationship Id="rId87" Type="http://schemas.openxmlformats.org/officeDocument/2006/relationships/slide" Target="slides/slide81.xml"/><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slide" Target="slides/slide83.xml"/><Relationship Id="rId80" Type="http://schemas.openxmlformats.org/officeDocument/2006/relationships/slide" Target="slides/slide74.xml"/><Relationship Id="rId82" Type="http://schemas.openxmlformats.org/officeDocument/2006/relationships/slide" Target="slides/slide76.xml"/><Relationship Id="rId81" Type="http://schemas.openxmlformats.org/officeDocument/2006/relationships/slide" Target="slides/slide75.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slide" Target="slides/slide67.xml"/><Relationship Id="rId72" Type="http://schemas.openxmlformats.org/officeDocument/2006/relationships/slide" Target="slides/slide66.xml"/><Relationship Id="rId31" Type="http://schemas.openxmlformats.org/officeDocument/2006/relationships/slide" Target="slides/slide25.xml"/><Relationship Id="rId75" Type="http://schemas.openxmlformats.org/officeDocument/2006/relationships/slide" Target="slides/slide69.xml"/><Relationship Id="rId30" Type="http://schemas.openxmlformats.org/officeDocument/2006/relationships/slide" Target="slides/slide24.xml"/><Relationship Id="rId74" Type="http://schemas.openxmlformats.org/officeDocument/2006/relationships/slide" Target="slides/slide68.xml"/><Relationship Id="rId33" Type="http://schemas.openxmlformats.org/officeDocument/2006/relationships/slide" Target="slides/slide27.xml"/><Relationship Id="rId77" Type="http://schemas.openxmlformats.org/officeDocument/2006/relationships/slide" Target="slides/slide71.xml"/><Relationship Id="rId32" Type="http://schemas.openxmlformats.org/officeDocument/2006/relationships/slide" Target="slides/slide26.xml"/><Relationship Id="rId76" Type="http://schemas.openxmlformats.org/officeDocument/2006/relationships/slide" Target="slides/slide70.xml"/><Relationship Id="rId35" Type="http://schemas.openxmlformats.org/officeDocument/2006/relationships/slide" Target="slides/slide29.xml"/><Relationship Id="rId79" Type="http://schemas.openxmlformats.org/officeDocument/2006/relationships/slide" Target="slides/slide73.xml"/><Relationship Id="rId34" Type="http://schemas.openxmlformats.org/officeDocument/2006/relationships/slide" Target="slides/slide28.xml"/><Relationship Id="rId78" Type="http://schemas.openxmlformats.org/officeDocument/2006/relationships/slide" Target="slides/slide72.xml"/><Relationship Id="rId71" Type="http://schemas.openxmlformats.org/officeDocument/2006/relationships/slide" Target="slides/slide65.xml"/><Relationship Id="rId70" Type="http://schemas.openxmlformats.org/officeDocument/2006/relationships/slide" Target="slides/slide64.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slide" Target="slides/slide58.xml"/><Relationship Id="rId63" Type="http://schemas.openxmlformats.org/officeDocument/2006/relationships/slide" Target="slides/slide57.xml"/><Relationship Id="rId22" Type="http://schemas.openxmlformats.org/officeDocument/2006/relationships/slide" Target="slides/slide16.xml"/><Relationship Id="rId66" Type="http://schemas.openxmlformats.org/officeDocument/2006/relationships/slide" Target="slides/slide60.xml"/><Relationship Id="rId21" Type="http://schemas.openxmlformats.org/officeDocument/2006/relationships/slide" Target="slides/slide15.xml"/><Relationship Id="rId65" Type="http://schemas.openxmlformats.org/officeDocument/2006/relationships/slide" Target="slides/slide59.xml"/><Relationship Id="rId24" Type="http://schemas.openxmlformats.org/officeDocument/2006/relationships/slide" Target="slides/slide18.xml"/><Relationship Id="rId68" Type="http://schemas.openxmlformats.org/officeDocument/2006/relationships/slide" Target="slides/slide62.xml"/><Relationship Id="rId23" Type="http://schemas.openxmlformats.org/officeDocument/2006/relationships/slide" Target="slides/slide17.xml"/><Relationship Id="rId67" Type="http://schemas.openxmlformats.org/officeDocument/2006/relationships/slide" Target="slides/slide61.xml"/><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slide" Target="slides/slide63.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EBGaramond-bold.fntdata"/><Relationship Id="rId90" Type="http://schemas.openxmlformats.org/officeDocument/2006/relationships/font" Target="fonts/EBGaramond-regular.fntdata"/><Relationship Id="rId93" Type="http://schemas.openxmlformats.org/officeDocument/2006/relationships/font" Target="fonts/EBGaramond-boldItalic.fntdata"/><Relationship Id="rId92" Type="http://schemas.openxmlformats.org/officeDocument/2006/relationships/font" Target="fonts/EBGaramond-italic.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png>
</file>

<file path=ppt/media/image14.jpg>
</file>

<file path=ppt/media/image15.gif>
</file>

<file path=ppt/media/image16.jpg>
</file>

<file path=ppt/media/image17.png>
</file>

<file path=ppt/media/image18.jpg>
</file>

<file path=ppt/media/image19.jpg>
</file>

<file path=ppt/media/image2.jpg>
</file>

<file path=ppt/media/image20.jpg>
</file>

<file path=ppt/media/image21.jpg>
</file>

<file path=ppt/media/image22.jpg>
</file>

<file path=ppt/media/image23.jpg>
</file>

<file path=ppt/media/image24.jpg>
</file>

<file path=ppt/media/image25.jpg>
</file>

<file path=ppt/media/image3.jpg>
</file>

<file path=ppt/media/image4.jp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1ce0d0cb7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ce0d0cb7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8" name="Shape 158"/>
        <p:cNvGrpSpPr/>
        <p:nvPr/>
      </p:nvGrpSpPr>
      <p:grpSpPr>
        <a:xfrm>
          <a:off x="0" y="0"/>
          <a:ext cx="0" cy="0"/>
          <a:chOff x="0" y="0"/>
          <a:chExt cx="0" cy="0"/>
        </a:xfrm>
      </p:grpSpPr>
      <p:sp>
        <p:nvSpPr>
          <p:cNvPr id="159" name="Google Shape;159;g1ce324a1fd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1ce324a1fd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1ce324a1fd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1ce324a1f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3361f5cb6c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361f5cb6c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1cf21cfab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cf21cfab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a:t>
            </a:r>
            <a:r>
              <a:rPr lang="en"/>
              <a:t>ou might find it easier to think of those neurons as they are unfolded: each neuron corresponds to one time step.</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g1ce324a1fd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ce324a1f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Google Shape;199;g1ce324a1fd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ce324a1fd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1ce324a1fd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ce324a1fd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4" name="Shape 214"/>
        <p:cNvGrpSpPr/>
        <p:nvPr/>
      </p:nvGrpSpPr>
      <p:grpSpPr>
        <a:xfrm>
          <a:off x="0" y="0"/>
          <a:ext cx="0" cy="0"/>
          <a:chOff x="0" y="0"/>
          <a:chExt cx="0" cy="0"/>
        </a:xfrm>
      </p:grpSpPr>
      <p:sp>
        <p:nvSpPr>
          <p:cNvPr id="215" name="Google Shape;215;g3361f5cb6c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3361f5cb6c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3" name="Shape 223"/>
        <p:cNvGrpSpPr/>
        <p:nvPr/>
      </p:nvGrpSpPr>
      <p:grpSpPr>
        <a:xfrm>
          <a:off x="0" y="0"/>
          <a:ext cx="0" cy="0"/>
          <a:chOff x="0" y="0"/>
          <a:chExt cx="0" cy="0"/>
        </a:xfrm>
      </p:grpSpPr>
      <p:sp>
        <p:nvSpPr>
          <p:cNvPr id="224" name="Google Shape;224;g3361f5cb6c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361f5cb6c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3361f5cb6c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3361f5cb6c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1ce0d0cb7d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ce0d0cb7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g3361f5cb6c_0_1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3361f5cb6c_0_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5" name="Shape 245"/>
        <p:cNvGrpSpPr/>
        <p:nvPr/>
      </p:nvGrpSpPr>
      <p:grpSpPr>
        <a:xfrm>
          <a:off x="0" y="0"/>
          <a:ext cx="0" cy="0"/>
          <a:chOff x="0" y="0"/>
          <a:chExt cx="0" cy="0"/>
        </a:xfrm>
      </p:grpSpPr>
      <p:sp>
        <p:nvSpPr>
          <p:cNvPr id="246" name="Google Shape;246;g3361f5cb6c_0_1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361f5cb6c_0_1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2" name="Shape 252"/>
        <p:cNvGrpSpPr/>
        <p:nvPr/>
      </p:nvGrpSpPr>
      <p:grpSpPr>
        <a:xfrm>
          <a:off x="0" y="0"/>
          <a:ext cx="0" cy="0"/>
          <a:chOff x="0" y="0"/>
          <a:chExt cx="0" cy="0"/>
        </a:xfrm>
      </p:grpSpPr>
      <p:sp>
        <p:nvSpPr>
          <p:cNvPr id="253" name="Google Shape;253;g3361f5cb6c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3361f5cb6c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9" name="Shape 259"/>
        <p:cNvGrpSpPr/>
        <p:nvPr/>
      </p:nvGrpSpPr>
      <p:grpSpPr>
        <a:xfrm>
          <a:off x="0" y="0"/>
          <a:ext cx="0" cy="0"/>
          <a:chOff x="0" y="0"/>
          <a:chExt cx="0" cy="0"/>
        </a:xfrm>
      </p:grpSpPr>
      <p:sp>
        <p:nvSpPr>
          <p:cNvPr id="260" name="Google Shape;260;g3361f5cb6c_0_2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3361f5cb6c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1ce324a1fd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ce324a1fd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4" name="Shape 274"/>
        <p:cNvGrpSpPr/>
        <p:nvPr/>
      </p:nvGrpSpPr>
      <p:grpSpPr>
        <a:xfrm>
          <a:off x="0" y="0"/>
          <a:ext cx="0" cy="0"/>
          <a:chOff x="0" y="0"/>
          <a:chExt cx="0" cy="0"/>
        </a:xfrm>
      </p:grpSpPr>
      <p:sp>
        <p:nvSpPr>
          <p:cNvPr id="275" name="Google Shape;275;g3361f5cb6c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3361f5cb6c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1" name="Shape 281"/>
        <p:cNvGrpSpPr/>
        <p:nvPr/>
      </p:nvGrpSpPr>
      <p:grpSpPr>
        <a:xfrm>
          <a:off x="0" y="0"/>
          <a:ext cx="0" cy="0"/>
          <a:chOff x="0" y="0"/>
          <a:chExt cx="0" cy="0"/>
        </a:xfrm>
      </p:grpSpPr>
      <p:sp>
        <p:nvSpPr>
          <p:cNvPr id="282" name="Google Shape;282;g1ce324a1fd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ce324a1fd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8" name="Shape 288"/>
        <p:cNvGrpSpPr/>
        <p:nvPr/>
      </p:nvGrpSpPr>
      <p:grpSpPr>
        <a:xfrm>
          <a:off x="0" y="0"/>
          <a:ext cx="0" cy="0"/>
          <a:chOff x="0" y="0"/>
          <a:chExt cx="0" cy="0"/>
        </a:xfrm>
      </p:grpSpPr>
      <p:sp>
        <p:nvSpPr>
          <p:cNvPr id="289" name="Google Shape;289;g1ce324a1fd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ce324a1fd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g3361f5cb6c_0_2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3361f5cb6c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candidate gate: similar to the original RNN, this gate computes the candidate hidden state based on the previous hidden state and the current input.</a:t>
            </a:r>
            <a:endParaRPr/>
          </a:p>
          <a:p>
            <a:pPr indent="0" lvl="0" marL="0" rtl="0" algn="l">
              <a:spcBef>
                <a:spcPts val="0"/>
              </a:spcBef>
              <a:spcAft>
                <a:spcPts val="0"/>
              </a:spcAft>
              <a:buNone/>
            </a:pPr>
            <a:r>
              <a:rPr lang="en"/>
              <a:t>final memory cell: the internal memory of the unit combines the candidate hidden state with the input/forget gate information. Final memory cell is then computed with the output gate to decide how much of the final memory cell is to be output as the hidden state for this current step.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g1ce324a1fd_0_1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1ce324a1fd_0_1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8" name="Shape 108"/>
        <p:cNvGrpSpPr/>
        <p:nvPr/>
      </p:nvGrpSpPr>
      <p:grpSpPr>
        <a:xfrm>
          <a:off x="0" y="0"/>
          <a:ext cx="0" cy="0"/>
          <a:chOff x="0" y="0"/>
          <a:chExt cx="0" cy="0"/>
        </a:xfrm>
      </p:grpSpPr>
      <p:sp>
        <p:nvSpPr>
          <p:cNvPr id="109" name="Google Shape;109;g1cf130fad8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cf130fad8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1" name="Shape 311"/>
        <p:cNvGrpSpPr/>
        <p:nvPr/>
      </p:nvGrpSpPr>
      <p:grpSpPr>
        <a:xfrm>
          <a:off x="0" y="0"/>
          <a:ext cx="0" cy="0"/>
          <a:chOff x="0" y="0"/>
          <a:chExt cx="0" cy="0"/>
        </a:xfrm>
      </p:grpSpPr>
      <p:sp>
        <p:nvSpPr>
          <p:cNvPr id="312" name="Google Shape;312;g1ce324a1fd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ce324a1fd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9" name="Shape 319"/>
        <p:cNvGrpSpPr/>
        <p:nvPr/>
      </p:nvGrpSpPr>
      <p:grpSpPr>
        <a:xfrm>
          <a:off x="0" y="0"/>
          <a:ext cx="0" cy="0"/>
          <a:chOff x="0" y="0"/>
          <a:chExt cx="0" cy="0"/>
        </a:xfrm>
      </p:grpSpPr>
      <p:sp>
        <p:nvSpPr>
          <p:cNvPr id="320" name="Google Shape;320;g3361f5cb6c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3361f5cb6c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7" name="Shape 327"/>
        <p:cNvGrpSpPr/>
        <p:nvPr/>
      </p:nvGrpSpPr>
      <p:grpSpPr>
        <a:xfrm>
          <a:off x="0" y="0"/>
          <a:ext cx="0" cy="0"/>
          <a:chOff x="0" y="0"/>
          <a:chExt cx="0" cy="0"/>
        </a:xfrm>
      </p:grpSpPr>
      <p:sp>
        <p:nvSpPr>
          <p:cNvPr id="328" name="Google Shape;328;g1cf130fad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1cf130fad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Row 1: Shows when the letters are recognized</a:t>
            </a:r>
            <a:endParaRPr/>
          </a:p>
          <a:p>
            <a:pPr indent="0" lvl="0" marL="0" rtl="0" algn="l">
              <a:spcBef>
                <a:spcPts val="0"/>
              </a:spcBef>
              <a:spcAft>
                <a:spcPts val="0"/>
              </a:spcAft>
              <a:buNone/>
            </a:pPr>
            <a:r>
              <a:rPr lang="en"/>
              <a:t>2) Row 2: Shows the states of some of the memory cells (Notice how they get reset when a character is recognized!) </a:t>
            </a:r>
            <a:endParaRPr/>
          </a:p>
          <a:p>
            <a:pPr indent="0" lvl="0" marL="0" rtl="0" algn="l">
              <a:spcBef>
                <a:spcPts val="0"/>
              </a:spcBef>
              <a:spcAft>
                <a:spcPts val="0"/>
              </a:spcAft>
              <a:buNone/>
            </a:pPr>
            <a:r>
              <a:rPr lang="en"/>
              <a:t>3) Row 3: Shows the writing as it's being analyzed by the LSTM RNN 4) </a:t>
            </a:r>
            <a:endParaRPr/>
          </a:p>
          <a:p>
            <a:pPr indent="0" lvl="0" marL="0" rtl="0" algn="l">
              <a:spcBef>
                <a:spcPts val="0"/>
              </a:spcBef>
              <a:spcAft>
                <a:spcPts val="0"/>
              </a:spcAft>
              <a:buNone/>
            </a:pPr>
            <a:r>
              <a:rPr lang="en"/>
              <a:t>4) Row 4: This shows the gradient backpropagated to the inputs from the most active character of the upper soft-max layer (This tells you which data points are providing the most influence on your current decision for the character)</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5" name="Shape 335"/>
        <p:cNvGrpSpPr/>
        <p:nvPr/>
      </p:nvGrpSpPr>
      <p:grpSpPr>
        <a:xfrm>
          <a:off x="0" y="0"/>
          <a:ext cx="0" cy="0"/>
          <a:chOff x="0" y="0"/>
          <a:chExt cx="0" cy="0"/>
        </a:xfrm>
      </p:grpSpPr>
      <p:sp>
        <p:nvSpPr>
          <p:cNvPr id="336" name="Google Shape;336;g1ce324a1fd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ce324a1fd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2" name="Shape 342"/>
        <p:cNvGrpSpPr/>
        <p:nvPr/>
      </p:nvGrpSpPr>
      <p:grpSpPr>
        <a:xfrm>
          <a:off x="0" y="0"/>
          <a:ext cx="0" cy="0"/>
          <a:chOff x="0" y="0"/>
          <a:chExt cx="0" cy="0"/>
        </a:xfrm>
      </p:grpSpPr>
      <p:sp>
        <p:nvSpPr>
          <p:cNvPr id="343" name="Google Shape;343;g1cf130fa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cf130fad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0" name="Shape 350"/>
        <p:cNvGrpSpPr/>
        <p:nvPr/>
      </p:nvGrpSpPr>
      <p:grpSpPr>
        <a:xfrm>
          <a:off x="0" y="0"/>
          <a:ext cx="0" cy="0"/>
          <a:chOff x="0" y="0"/>
          <a:chExt cx="0" cy="0"/>
        </a:xfrm>
      </p:grpSpPr>
      <p:sp>
        <p:nvSpPr>
          <p:cNvPr id="351" name="Google Shape;351;g1ce324a1fd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1ce324a1fd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g3361f5cb6c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3361f5cb6c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6" name="Shape 366"/>
        <p:cNvGrpSpPr/>
        <p:nvPr/>
      </p:nvGrpSpPr>
      <p:grpSpPr>
        <a:xfrm>
          <a:off x="0" y="0"/>
          <a:ext cx="0" cy="0"/>
          <a:chOff x="0" y="0"/>
          <a:chExt cx="0" cy="0"/>
        </a:xfrm>
      </p:grpSpPr>
      <p:sp>
        <p:nvSpPr>
          <p:cNvPr id="367" name="Google Shape;367;g1ce324a1fd_0_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8" name="Google Shape;368;g1ce324a1fd_0_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3" name="Shape 373"/>
        <p:cNvGrpSpPr/>
        <p:nvPr/>
      </p:nvGrpSpPr>
      <p:grpSpPr>
        <a:xfrm>
          <a:off x="0" y="0"/>
          <a:ext cx="0" cy="0"/>
          <a:chOff x="0" y="0"/>
          <a:chExt cx="0" cy="0"/>
        </a:xfrm>
      </p:grpSpPr>
      <p:sp>
        <p:nvSpPr>
          <p:cNvPr id="374" name="Google Shape;374;g1ce324a1fd_0_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1ce324a1fd_0_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1ce324a1fd_0_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ce324a1fd_0_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32128ea97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2128ea9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g1ce324a1fd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1ce324a1fd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7" name="Shape 397"/>
        <p:cNvGrpSpPr/>
        <p:nvPr/>
      </p:nvGrpSpPr>
      <p:grpSpPr>
        <a:xfrm>
          <a:off x="0" y="0"/>
          <a:ext cx="0" cy="0"/>
          <a:chOff x="0" y="0"/>
          <a:chExt cx="0" cy="0"/>
        </a:xfrm>
      </p:grpSpPr>
      <p:sp>
        <p:nvSpPr>
          <p:cNvPr id="398" name="Google Shape;398;g1ce324a1fd_0_3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9" name="Google Shape;399;g1ce324a1fd_0_3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5" name="Shape 405"/>
        <p:cNvGrpSpPr/>
        <p:nvPr/>
      </p:nvGrpSpPr>
      <p:grpSpPr>
        <a:xfrm>
          <a:off x="0" y="0"/>
          <a:ext cx="0" cy="0"/>
          <a:chOff x="0" y="0"/>
          <a:chExt cx="0" cy="0"/>
        </a:xfrm>
      </p:grpSpPr>
      <p:sp>
        <p:nvSpPr>
          <p:cNvPr id="406" name="Google Shape;406;g3361f5cb6c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3361f5cb6c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3" name="Shape 413"/>
        <p:cNvGrpSpPr/>
        <p:nvPr/>
      </p:nvGrpSpPr>
      <p:grpSpPr>
        <a:xfrm>
          <a:off x="0" y="0"/>
          <a:ext cx="0" cy="0"/>
          <a:chOff x="0" y="0"/>
          <a:chExt cx="0" cy="0"/>
        </a:xfrm>
      </p:grpSpPr>
      <p:sp>
        <p:nvSpPr>
          <p:cNvPr id="414" name="Google Shape;414;g1ce324a1fd_0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ce324a1fd_0_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2" name="Shape 422"/>
        <p:cNvGrpSpPr/>
        <p:nvPr/>
      </p:nvGrpSpPr>
      <p:grpSpPr>
        <a:xfrm>
          <a:off x="0" y="0"/>
          <a:ext cx="0" cy="0"/>
          <a:chOff x="0" y="0"/>
          <a:chExt cx="0" cy="0"/>
        </a:xfrm>
      </p:grpSpPr>
      <p:sp>
        <p:nvSpPr>
          <p:cNvPr id="423" name="Google Shape;423;g1ce324a1fd_0_3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1ce324a1fd_0_3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Whereas Phrase-Based Machine Translation (PBMT) breaks an input sentence into words and phrases to be translated largely independently, Neural Machine Translation (NMT) considers the entire input sentence as a unit for translation.</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0" name="Shape 430"/>
        <p:cNvGrpSpPr/>
        <p:nvPr/>
      </p:nvGrpSpPr>
      <p:grpSpPr>
        <a:xfrm>
          <a:off x="0" y="0"/>
          <a:ext cx="0" cy="0"/>
          <a:chOff x="0" y="0"/>
          <a:chExt cx="0" cy="0"/>
        </a:xfrm>
      </p:grpSpPr>
      <p:sp>
        <p:nvSpPr>
          <p:cNvPr id="431" name="Google Shape;431;g1ce324a1fd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2" name="Google Shape;432;g1ce324a1fd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9" name="Shape 439"/>
        <p:cNvGrpSpPr/>
        <p:nvPr/>
      </p:nvGrpSpPr>
      <p:grpSpPr>
        <a:xfrm>
          <a:off x="0" y="0"/>
          <a:ext cx="0" cy="0"/>
          <a:chOff x="0" y="0"/>
          <a:chExt cx="0" cy="0"/>
        </a:xfrm>
      </p:grpSpPr>
      <p:sp>
        <p:nvSpPr>
          <p:cNvPr id="440" name="Google Shape;440;g1ce324a1fd_0_3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ce324a1fd_0_3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g1ce324a1fd_0_3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1ce324a1fd_0_3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6" name="Shape 456"/>
        <p:cNvGrpSpPr/>
        <p:nvPr/>
      </p:nvGrpSpPr>
      <p:grpSpPr>
        <a:xfrm>
          <a:off x="0" y="0"/>
          <a:ext cx="0" cy="0"/>
          <a:chOff x="0" y="0"/>
          <a:chExt cx="0" cy="0"/>
        </a:xfrm>
      </p:grpSpPr>
      <p:sp>
        <p:nvSpPr>
          <p:cNvPr id="457" name="Google Shape;457;g1ce324a1fd_0_3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8" name="Google Shape;458;g1ce324a1fd_0_3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 name="Shape 464"/>
        <p:cNvGrpSpPr/>
        <p:nvPr/>
      </p:nvGrpSpPr>
      <p:grpSpPr>
        <a:xfrm>
          <a:off x="0" y="0"/>
          <a:ext cx="0" cy="0"/>
          <a:chOff x="0" y="0"/>
          <a:chExt cx="0" cy="0"/>
        </a:xfrm>
      </p:grpSpPr>
      <p:sp>
        <p:nvSpPr>
          <p:cNvPr id="465" name="Google Shape;465;g1ce324a1fd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6" name="Google Shape;466;g1ce324a1fd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3361f5cb6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361f5cb6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2" name="Shape 472"/>
        <p:cNvGrpSpPr/>
        <p:nvPr/>
      </p:nvGrpSpPr>
      <p:grpSpPr>
        <a:xfrm>
          <a:off x="0" y="0"/>
          <a:ext cx="0" cy="0"/>
          <a:chOff x="0" y="0"/>
          <a:chExt cx="0" cy="0"/>
        </a:xfrm>
      </p:grpSpPr>
      <p:sp>
        <p:nvSpPr>
          <p:cNvPr id="473" name="Google Shape;473;g3361f5cb6c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3361f5cb6c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9" name="Shape 479"/>
        <p:cNvGrpSpPr/>
        <p:nvPr/>
      </p:nvGrpSpPr>
      <p:grpSpPr>
        <a:xfrm>
          <a:off x="0" y="0"/>
          <a:ext cx="0" cy="0"/>
          <a:chOff x="0" y="0"/>
          <a:chExt cx="0" cy="0"/>
        </a:xfrm>
      </p:grpSpPr>
      <p:sp>
        <p:nvSpPr>
          <p:cNvPr id="480" name="Google Shape;480;g1ce324a1fd_0_4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1ce324a1fd_0_4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6" name="Shape 486"/>
        <p:cNvGrpSpPr/>
        <p:nvPr/>
      </p:nvGrpSpPr>
      <p:grpSpPr>
        <a:xfrm>
          <a:off x="0" y="0"/>
          <a:ext cx="0" cy="0"/>
          <a:chOff x="0" y="0"/>
          <a:chExt cx="0" cy="0"/>
        </a:xfrm>
      </p:grpSpPr>
      <p:sp>
        <p:nvSpPr>
          <p:cNvPr id="487" name="Google Shape;487;g1ce324a1fd_0_4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8" name="Google Shape;488;g1ce324a1fd_0_4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3" name="Shape 493"/>
        <p:cNvGrpSpPr/>
        <p:nvPr/>
      </p:nvGrpSpPr>
      <p:grpSpPr>
        <a:xfrm>
          <a:off x="0" y="0"/>
          <a:ext cx="0" cy="0"/>
          <a:chOff x="0" y="0"/>
          <a:chExt cx="0" cy="0"/>
        </a:xfrm>
      </p:grpSpPr>
      <p:sp>
        <p:nvSpPr>
          <p:cNvPr id="494" name="Google Shape;494;g1ce324a1fd_0_4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1ce324a1fd_0_4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0" name="Shape 500"/>
        <p:cNvGrpSpPr/>
        <p:nvPr/>
      </p:nvGrpSpPr>
      <p:grpSpPr>
        <a:xfrm>
          <a:off x="0" y="0"/>
          <a:ext cx="0" cy="0"/>
          <a:chOff x="0" y="0"/>
          <a:chExt cx="0" cy="0"/>
        </a:xfrm>
      </p:grpSpPr>
      <p:sp>
        <p:nvSpPr>
          <p:cNvPr id="501" name="Google Shape;501;g1ce324a1fd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1ce324a1fd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7" name="Shape 507"/>
        <p:cNvGrpSpPr/>
        <p:nvPr/>
      </p:nvGrpSpPr>
      <p:grpSpPr>
        <a:xfrm>
          <a:off x="0" y="0"/>
          <a:ext cx="0" cy="0"/>
          <a:chOff x="0" y="0"/>
          <a:chExt cx="0" cy="0"/>
        </a:xfrm>
      </p:grpSpPr>
      <p:sp>
        <p:nvSpPr>
          <p:cNvPr id="508" name="Google Shape;508;g1ce324a1fd_0_4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9" name="Google Shape;509;g1ce324a1fd_0_4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5" name="Shape 515"/>
        <p:cNvGrpSpPr/>
        <p:nvPr/>
      </p:nvGrpSpPr>
      <p:grpSpPr>
        <a:xfrm>
          <a:off x="0" y="0"/>
          <a:ext cx="0" cy="0"/>
          <a:chOff x="0" y="0"/>
          <a:chExt cx="0" cy="0"/>
        </a:xfrm>
      </p:grpSpPr>
      <p:sp>
        <p:nvSpPr>
          <p:cNvPr id="516" name="Google Shape;516;g1cf130fad8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7" name="Google Shape;517;g1cf130fad8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3" name="Shape 523"/>
        <p:cNvGrpSpPr/>
        <p:nvPr/>
      </p:nvGrpSpPr>
      <p:grpSpPr>
        <a:xfrm>
          <a:off x="0" y="0"/>
          <a:ext cx="0" cy="0"/>
          <a:chOff x="0" y="0"/>
          <a:chExt cx="0" cy="0"/>
        </a:xfrm>
      </p:grpSpPr>
      <p:sp>
        <p:nvSpPr>
          <p:cNvPr id="524" name="Google Shape;524;g1cf130fad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5" name="Google Shape;525;g1cf130fad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0" name="Shape 530"/>
        <p:cNvGrpSpPr/>
        <p:nvPr/>
      </p:nvGrpSpPr>
      <p:grpSpPr>
        <a:xfrm>
          <a:off x="0" y="0"/>
          <a:ext cx="0" cy="0"/>
          <a:chOff x="0" y="0"/>
          <a:chExt cx="0" cy="0"/>
        </a:xfrm>
      </p:grpSpPr>
      <p:sp>
        <p:nvSpPr>
          <p:cNvPr id="531" name="Google Shape;531;g1cf130fad8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1cf130fad8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8" name="Shape 538"/>
        <p:cNvGrpSpPr/>
        <p:nvPr/>
      </p:nvGrpSpPr>
      <p:grpSpPr>
        <a:xfrm>
          <a:off x="0" y="0"/>
          <a:ext cx="0" cy="0"/>
          <a:chOff x="0" y="0"/>
          <a:chExt cx="0" cy="0"/>
        </a:xfrm>
      </p:grpSpPr>
      <p:sp>
        <p:nvSpPr>
          <p:cNvPr id="539" name="Google Shape;539;g1cf130fad8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0" name="Google Shape;540;g1cf130fad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1ce324a1f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ce324a1f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5" name="Shape 545"/>
        <p:cNvGrpSpPr/>
        <p:nvPr/>
      </p:nvGrpSpPr>
      <p:grpSpPr>
        <a:xfrm>
          <a:off x="0" y="0"/>
          <a:ext cx="0" cy="0"/>
          <a:chOff x="0" y="0"/>
          <a:chExt cx="0" cy="0"/>
        </a:xfrm>
      </p:grpSpPr>
      <p:sp>
        <p:nvSpPr>
          <p:cNvPr id="546" name="Google Shape;546;g1cf130fad8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7" name="Google Shape;547;g1cf130fad8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does not allow cell clipping, a projection layer, and does not use peep-hole connections: it is the basic baseline.</a:t>
            </a:r>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2" name="Shape 552"/>
        <p:cNvGrpSpPr/>
        <p:nvPr/>
      </p:nvGrpSpPr>
      <p:grpSpPr>
        <a:xfrm>
          <a:off x="0" y="0"/>
          <a:ext cx="0" cy="0"/>
          <a:chOff x="0" y="0"/>
          <a:chExt cx="0" cy="0"/>
        </a:xfrm>
      </p:grpSpPr>
      <p:sp>
        <p:nvSpPr>
          <p:cNvPr id="553" name="Google Shape;553;g1cf130fad8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1cf130fad8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It does not allow cell clipping, a projection layer, and does not use peep-hole connections: it is the basic baseline.</a:t>
            </a: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9" name="Shape 559"/>
        <p:cNvGrpSpPr/>
        <p:nvPr/>
      </p:nvGrpSpPr>
      <p:grpSpPr>
        <a:xfrm>
          <a:off x="0" y="0"/>
          <a:ext cx="0" cy="0"/>
          <a:chOff x="0" y="0"/>
          <a:chExt cx="0" cy="0"/>
        </a:xfrm>
      </p:grpSpPr>
      <p:sp>
        <p:nvSpPr>
          <p:cNvPr id="560" name="Google Shape;560;g3361f5cb6c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3361f5cb6c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6" name="Shape 566"/>
        <p:cNvGrpSpPr/>
        <p:nvPr/>
      </p:nvGrpSpPr>
      <p:grpSpPr>
        <a:xfrm>
          <a:off x="0" y="0"/>
          <a:ext cx="0" cy="0"/>
          <a:chOff x="0" y="0"/>
          <a:chExt cx="0" cy="0"/>
        </a:xfrm>
      </p:grpSpPr>
      <p:sp>
        <p:nvSpPr>
          <p:cNvPr id="567" name="Google Shape;567;g1ce324a1fd_0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1ce324a1fd_0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3" name="Shape 573"/>
        <p:cNvGrpSpPr/>
        <p:nvPr/>
      </p:nvGrpSpPr>
      <p:grpSpPr>
        <a:xfrm>
          <a:off x="0" y="0"/>
          <a:ext cx="0" cy="0"/>
          <a:chOff x="0" y="0"/>
          <a:chExt cx="0" cy="0"/>
        </a:xfrm>
      </p:grpSpPr>
      <p:sp>
        <p:nvSpPr>
          <p:cNvPr id="574" name="Google Shape;574;g1ce324a1fd_0_4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5" name="Google Shape;575;g1ce324a1fd_0_4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0" name="Shape 580"/>
        <p:cNvGrpSpPr/>
        <p:nvPr/>
      </p:nvGrpSpPr>
      <p:grpSpPr>
        <a:xfrm>
          <a:off x="0" y="0"/>
          <a:ext cx="0" cy="0"/>
          <a:chOff x="0" y="0"/>
          <a:chExt cx="0" cy="0"/>
        </a:xfrm>
      </p:grpSpPr>
      <p:sp>
        <p:nvSpPr>
          <p:cNvPr id="581" name="Google Shape;581;g1ce324a1fd_0_4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2" name="Google Shape;582;g1ce324a1fd_0_4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7" name="Shape 587"/>
        <p:cNvGrpSpPr/>
        <p:nvPr/>
      </p:nvGrpSpPr>
      <p:grpSpPr>
        <a:xfrm>
          <a:off x="0" y="0"/>
          <a:ext cx="0" cy="0"/>
          <a:chOff x="0" y="0"/>
          <a:chExt cx="0" cy="0"/>
        </a:xfrm>
      </p:grpSpPr>
      <p:sp>
        <p:nvSpPr>
          <p:cNvPr id="588" name="Google Shape;588;g1ce324a1fd_0_4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9" name="Google Shape;589;g1ce324a1fd_0_4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4" name="Shape 594"/>
        <p:cNvGrpSpPr/>
        <p:nvPr/>
      </p:nvGrpSpPr>
      <p:grpSpPr>
        <a:xfrm>
          <a:off x="0" y="0"/>
          <a:ext cx="0" cy="0"/>
          <a:chOff x="0" y="0"/>
          <a:chExt cx="0" cy="0"/>
        </a:xfrm>
      </p:grpSpPr>
      <p:sp>
        <p:nvSpPr>
          <p:cNvPr id="595" name="Google Shape;595;g1ce324a1fd_0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6" name="Google Shape;596;g1ce324a1fd_0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1" name="Shape 601"/>
        <p:cNvGrpSpPr/>
        <p:nvPr/>
      </p:nvGrpSpPr>
      <p:grpSpPr>
        <a:xfrm>
          <a:off x="0" y="0"/>
          <a:ext cx="0" cy="0"/>
          <a:chOff x="0" y="0"/>
          <a:chExt cx="0" cy="0"/>
        </a:xfrm>
      </p:grpSpPr>
      <p:sp>
        <p:nvSpPr>
          <p:cNvPr id="602" name="Google Shape;602;g1ce324a1fd_0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3" name="Google Shape;603;g1ce324a1fd_0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8" name="Shape 608"/>
        <p:cNvGrpSpPr/>
        <p:nvPr/>
      </p:nvGrpSpPr>
      <p:grpSpPr>
        <a:xfrm>
          <a:off x="0" y="0"/>
          <a:ext cx="0" cy="0"/>
          <a:chOff x="0" y="0"/>
          <a:chExt cx="0" cy="0"/>
        </a:xfrm>
      </p:grpSpPr>
      <p:sp>
        <p:nvSpPr>
          <p:cNvPr id="609" name="Google Shape;609;g1ce324a1fd_0_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1ce324a1fd_0_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3361f5cb6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361f5cb6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5" name="Shape 615"/>
        <p:cNvGrpSpPr/>
        <p:nvPr/>
      </p:nvGrpSpPr>
      <p:grpSpPr>
        <a:xfrm>
          <a:off x="0" y="0"/>
          <a:ext cx="0" cy="0"/>
          <a:chOff x="0" y="0"/>
          <a:chExt cx="0" cy="0"/>
        </a:xfrm>
      </p:grpSpPr>
      <p:sp>
        <p:nvSpPr>
          <p:cNvPr id="616" name="Google Shape;616;g3361f5cb6c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3361f5cb6c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2" name="Shape 622"/>
        <p:cNvGrpSpPr/>
        <p:nvPr/>
      </p:nvGrpSpPr>
      <p:grpSpPr>
        <a:xfrm>
          <a:off x="0" y="0"/>
          <a:ext cx="0" cy="0"/>
          <a:chOff x="0" y="0"/>
          <a:chExt cx="0" cy="0"/>
        </a:xfrm>
      </p:grpSpPr>
      <p:sp>
        <p:nvSpPr>
          <p:cNvPr id="623" name="Google Shape;623;g1cf130fad8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4" name="Google Shape;624;g1cf130fad8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9" name="Shape 629"/>
        <p:cNvGrpSpPr/>
        <p:nvPr/>
      </p:nvGrpSpPr>
      <p:grpSpPr>
        <a:xfrm>
          <a:off x="0" y="0"/>
          <a:ext cx="0" cy="0"/>
          <a:chOff x="0" y="0"/>
          <a:chExt cx="0" cy="0"/>
        </a:xfrm>
      </p:grpSpPr>
      <p:sp>
        <p:nvSpPr>
          <p:cNvPr id="630" name="Google Shape;630;g1cf130fad8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1" name="Google Shape;631;g1cf130fad8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6" name="Shape 636"/>
        <p:cNvGrpSpPr/>
        <p:nvPr/>
      </p:nvGrpSpPr>
      <p:grpSpPr>
        <a:xfrm>
          <a:off x="0" y="0"/>
          <a:ext cx="0" cy="0"/>
          <a:chOff x="0" y="0"/>
          <a:chExt cx="0" cy="0"/>
        </a:xfrm>
      </p:grpSpPr>
      <p:sp>
        <p:nvSpPr>
          <p:cNvPr id="637" name="Google Shape;637;g1cf130fad8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8" name="Google Shape;638;g1cf130fad8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4" name="Shape 644"/>
        <p:cNvGrpSpPr/>
        <p:nvPr/>
      </p:nvGrpSpPr>
      <p:grpSpPr>
        <a:xfrm>
          <a:off x="0" y="0"/>
          <a:ext cx="0" cy="0"/>
          <a:chOff x="0" y="0"/>
          <a:chExt cx="0" cy="0"/>
        </a:xfrm>
      </p:grpSpPr>
      <p:sp>
        <p:nvSpPr>
          <p:cNvPr id="645" name="Google Shape;645;g1cf130fad8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cf130fad8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1" name="Shape 651"/>
        <p:cNvGrpSpPr/>
        <p:nvPr/>
      </p:nvGrpSpPr>
      <p:grpSpPr>
        <a:xfrm>
          <a:off x="0" y="0"/>
          <a:ext cx="0" cy="0"/>
          <a:chOff x="0" y="0"/>
          <a:chExt cx="0" cy="0"/>
        </a:xfrm>
      </p:grpSpPr>
      <p:sp>
        <p:nvSpPr>
          <p:cNvPr id="652" name="Google Shape;652;g1cf130fad8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1cf130fad8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9" name="Shape 659"/>
        <p:cNvGrpSpPr/>
        <p:nvPr/>
      </p:nvGrpSpPr>
      <p:grpSpPr>
        <a:xfrm>
          <a:off x="0" y="0"/>
          <a:ext cx="0" cy="0"/>
          <a:chOff x="0" y="0"/>
          <a:chExt cx="0" cy="0"/>
        </a:xfrm>
      </p:grpSpPr>
      <p:sp>
        <p:nvSpPr>
          <p:cNvPr id="660" name="Google Shape;660;g1cf130fad8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1cf130fad8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6" name="Shape 666"/>
        <p:cNvGrpSpPr/>
        <p:nvPr/>
      </p:nvGrpSpPr>
      <p:grpSpPr>
        <a:xfrm>
          <a:off x="0" y="0"/>
          <a:ext cx="0" cy="0"/>
          <a:chOff x="0" y="0"/>
          <a:chExt cx="0" cy="0"/>
        </a:xfrm>
      </p:grpSpPr>
      <p:sp>
        <p:nvSpPr>
          <p:cNvPr id="667" name="Google Shape;667;g1cf130fad8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8" name="Google Shape;668;g1cf130fad8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73" name="Shape 673"/>
        <p:cNvGrpSpPr/>
        <p:nvPr/>
      </p:nvGrpSpPr>
      <p:grpSpPr>
        <a:xfrm>
          <a:off x="0" y="0"/>
          <a:ext cx="0" cy="0"/>
          <a:chOff x="0" y="0"/>
          <a:chExt cx="0" cy="0"/>
        </a:xfrm>
      </p:grpSpPr>
      <p:sp>
        <p:nvSpPr>
          <p:cNvPr id="674" name="Google Shape;674;g1cf130fad8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5" name="Google Shape;675;g1cf130fad8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1" name="Shape 681"/>
        <p:cNvGrpSpPr/>
        <p:nvPr/>
      </p:nvGrpSpPr>
      <p:grpSpPr>
        <a:xfrm>
          <a:off x="0" y="0"/>
          <a:ext cx="0" cy="0"/>
          <a:chOff x="0" y="0"/>
          <a:chExt cx="0" cy="0"/>
        </a:xfrm>
      </p:grpSpPr>
      <p:sp>
        <p:nvSpPr>
          <p:cNvPr id="682" name="Google Shape;682;g1cf130fad8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3" name="Google Shape;683;g1cf130fad8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Let’s be honest, convolutions are weird af</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4" name="Shape 144"/>
        <p:cNvGrpSpPr/>
        <p:nvPr/>
      </p:nvGrpSpPr>
      <p:grpSpPr>
        <a:xfrm>
          <a:off x="0" y="0"/>
          <a:ext cx="0" cy="0"/>
          <a:chOff x="0" y="0"/>
          <a:chExt cx="0" cy="0"/>
        </a:xfrm>
      </p:grpSpPr>
      <p:sp>
        <p:nvSpPr>
          <p:cNvPr id="145" name="Google Shape;145;g3361f5cb6c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361f5cb6c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7" name="Shape 687"/>
        <p:cNvGrpSpPr/>
        <p:nvPr/>
      </p:nvGrpSpPr>
      <p:grpSpPr>
        <a:xfrm>
          <a:off x="0" y="0"/>
          <a:ext cx="0" cy="0"/>
          <a:chOff x="0" y="0"/>
          <a:chExt cx="0" cy="0"/>
        </a:xfrm>
      </p:grpSpPr>
      <p:sp>
        <p:nvSpPr>
          <p:cNvPr id="688" name="Google Shape;688;g1cf130fad8_0_1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9" name="Google Shape;689;g1cf130fad8_0_1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5" name="Shape 695"/>
        <p:cNvGrpSpPr/>
        <p:nvPr/>
      </p:nvGrpSpPr>
      <p:grpSpPr>
        <a:xfrm>
          <a:off x="0" y="0"/>
          <a:ext cx="0" cy="0"/>
          <a:chOff x="0" y="0"/>
          <a:chExt cx="0" cy="0"/>
        </a:xfrm>
      </p:grpSpPr>
      <p:sp>
        <p:nvSpPr>
          <p:cNvPr id="696" name="Google Shape;696;g3361f5cb6c_0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7" name="Google Shape;697;g3361f5cb6c_0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3" name="Shape 703"/>
        <p:cNvGrpSpPr/>
        <p:nvPr/>
      </p:nvGrpSpPr>
      <p:grpSpPr>
        <a:xfrm>
          <a:off x="0" y="0"/>
          <a:ext cx="0" cy="0"/>
          <a:chOff x="0" y="0"/>
          <a:chExt cx="0" cy="0"/>
        </a:xfrm>
      </p:grpSpPr>
      <p:sp>
        <p:nvSpPr>
          <p:cNvPr id="704" name="Google Shape;704;g1ce324a1fd_0_4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 name="Google Shape;705;g1ce324a1fd_0_4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9" name="Shape 709"/>
        <p:cNvGrpSpPr/>
        <p:nvPr/>
      </p:nvGrpSpPr>
      <p:grpSpPr>
        <a:xfrm>
          <a:off x="0" y="0"/>
          <a:ext cx="0" cy="0"/>
          <a:chOff x="0" y="0"/>
          <a:chExt cx="0" cy="0"/>
        </a:xfrm>
      </p:grpSpPr>
      <p:sp>
        <p:nvSpPr>
          <p:cNvPr id="710" name="Google Shape;710;g1ce324a1fd_0_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1" name="Google Shape;711;g1ce324a1fd_0_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g3361f5cb6c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361f5cb6c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200"/>
            <a:ext cx="3837000" cy="3695100"/>
          </a:xfrm>
          <a:prstGeom prst="rect">
            <a:avLst/>
          </a:prstGeom>
        </p:spPr>
        <p:txBody>
          <a:bodyPr anchorCtr="0" anchor="ctr" bIns="91425" lIns="91425" spcFirstLastPara="1" rIns="91425" wrap="square" tIns="91425"/>
          <a:lstStyle>
            <a:lvl1pPr indent="-342900" lvl="0" marL="457200" rtl="0">
              <a:spcBef>
                <a:spcPts val="0"/>
              </a:spcBef>
              <a:spcAft>
                <a:spcPts val="0"/>
              </a:spcAft>
              <a:buClr>
                <a:schemeClr val="dk1"/>
              </a:buClr>
              <a:buSzPts val="1800"/>
              <a:buChar char="●"/>
              <a:defRPr>
                <a:solidFill>
                  <a:schemeClr val="dk1"/>
                </a:solidFill>
              </a:defRPr>
            </a:lvl1pPr>
            <a:lvl2pPr indent="-317500" lvl="1" marL="914400" rtl="0">
              <a:spcBef>
                <a:spcPts val="1600"/>
              </a:spcBef>
              <a:spcAft>
                <a:spcPts val="0"/>
              </a:spcAft>
              <a:buClr>
                <a:schemeClr val="dk1"/>
              </a:buClr>
              <a:buSzPts val="1400"/>
              <a:buChar char="○"/>
              <a:defRPr>
                <a:solidFill>
                  <a:schemeClr val="dk1"/>
                </a:solidFill>
              </a:defRPr>
            </a:lvl2pPr>
            <a:lvl3pPr indent="-317500" lvl="2" marL="1371600" rtl="0">
              <a:spcBef>
                <a:spcPts val="1600"/>
              </a:spcBef>
              <a:spcAft>
                <a:spcPts val="0"/>
              </a:spcAft>
              <a:buClr>
                <a:schemeClr val="dk1"/>
              </a:buClr>
              <a:buSzPts val="1400"/>
              <a:buChar char="■"/>
              <a:defRPr>
                <a:solidFill>
                  <a:schemeClr val="dk1"/>
                </a:solidFill>
              </a:defRPr>
            </a:lvl3pPr>
            <a:lvl4pPr indent="-317500" lvl="3" marL="1828800" rtl="0">
              <a:spcBef>
                <a:spcPts val="1600"/>
              </a:spcBef>
              <a:spcAft>
                <a:spcPts val="0"/>
              </a:spcAft>
              <a:buClr>
                <a:schemeClr val="dk1"/>
              </a:buClr>
              <a:buSzPts val="1400"/>
              <a:buChar char="●"/>
              <a:defRPr>
                <a:solidFill>
                  <a:schemeClr val="dk1"/>
                </a:solidFill>
              </a:defRPr>
            </a:lvl4pPr>
            <a:lvl5pPr indent="-317500" lvl="4" marL="2286000" rtl="0">
              <a:spcBef>
                <a:spcPts val="1600"/>
              </a:spcBef>
              <a:spcAft>
                <a:spcPts val="0"/>
              </a:spcAft>
              <a:buClr>
                <a:schemeClr val="dk1"/>
              </a:buClr>
              <a:buSzPts val="1400"/>
              <a:buChar char="○"/>
              <a:defRPr>
                <a:solidFill>
                  <a:schemeClr val="dk1"/>
                </a:solidFill>
              </a:defRPr>
            </a:lvl5pPr>
            <a:lvl6pPr indent="-317500" lvl="5" marL="2743200" rtl="0">
              <a:spcBef>
                <a:spcPts val="1600"/>
              </a:spcBef>
              <a:spcAft>
                <a:spcPts val="0"/>
              </a:spcAft>
              <a:buClr>
                <a:schemeClr val="dk1"/>
              </a:buClr>
              <a:buSzPts val="1400"/>
              <a:buChar char="■"/>
              <a:defRPr>
                <a:solidFill>
                  <a:schemeClr val="dk1"/>
                </a:solidFill>
              </a:defRPr>
            </a:lvl6pPr>
            <a:lvl7pPr indent="-317500" lvl="6" marL="3200400" rtl="0">
              <a:spcBef>
                <a:spcPts val="1600"/>
              </a:spcBef>
              <a:spcAft>
                <a:spcPts val="0"/>
              </a:spcAft>
              <a:buClr>
                <a:schemeClr val="dk1"/>
              </a:buClr>
              <a:buSzPts val="1400"/>
              <a:buChar char="●"/>
              <a:defRPr>
                <a:solidFill>
                  <a:schemeClr val="dk1"/>
                </a:solidFill>
              </a:defRPr>
            </a:lvl7pPr>
            <a:lvl8pPr indent="-317500" lvl="7" marL="3657600" rtl="0">
              <a:spcBef>
                <a:spcPts val="1600"/>
              </a:spcBef>
              <a:spcAft>
                <a:spcPts val="0"/>
              </a:spcAft>
              <a:buClr>
                <a:schemeClr val="dk1"/>
              </a:buClr>
              <a:buSzPts val="1400"/>
              <a:buChar char="○"/>
              <a:defRPr>
                <a:solidFill>
                  <a:schemeClr val="dk1"/>
                </a:solidFill>
              </a:defRPr>
            </a:lvl8pPr>
            <a:lvl9pPr indent="-317500" lvl="8" marL="4114800" rtl="0">
              <a:spcBef>
                <a:spcPts val="1600"/>
              </a:spcBef>
              <a:spcAft>
                <a:spcPts val="1600"/>
              </a:spcAft>
              <a:buClr>
                <a:schemeClr val="dk1"/>
              </a:buClr>
              <a:buSzPts val="1400"/>
              <a:buChar char="■"/>
              <a:defRPr>
                <a:solidFill>
                  <a:schemeClr val="dk1"/>
                </a:solidFill>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dark-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rtl="0">
              <a:lnSpc>
                <a:spcPct val="115000"/>
              </a:lnSpc>
              <a:spcBef>
                <a:spcPts val="0"/>
              </a:spcBef>
              <a:spcAft>
                <a:spcPts val="0"/>
              </a:spcAft>
              <a:buClr>
                <a:schemeClr val="lt2"/>
              </a:buClr>
              <a:buSzPts val="1800"/>
              <a:buChar char="●"/>
              <a:defRPr sz="1800">
                <a:solidFill>
                  <a:schemeClr val="lt2"/>
                </a:solidFill>
              </a:defRPr>
            </a:lvl1pPr>
            <a:lvl2pPr indent="-317500" lvl="1" marL="914400" rtl="0">
              <a:lnSpc>
                <a:spcPct val="115000"/>
              </a:lnSpc>
              <a:spcBef>
                <a:spcPts val="1600"/>
              </a:spcBef>
              <a:spcAft>
                <a:spcPts val="0"/>
              </a:spcAft>
              <a:buClr>
                <a:schemeClr val="lt2"/>
              </a:buClr>
              <a:buSzPts val="1400"/>
              <a:buChar char="○"/>
              <a:defRPr>
                <a:solidFill>
                  <a:schemeClr val="lt2"/>
                </a:solidFill>
              </a:defRPr>
            </a:lvl2pPr>
            <a:lvl3pPr indent="-317500" lvl="2" marL="1371600" rtl="0">
              <a:lnSpc>
                <a:spcPct val="115000"/>
              </a:lnSpc>
              <a:spcBef>
                <a:spcPts val="1600"/>
              </a:spcBef>
              <a:spcAft>
                <a:spcPts val="0"/>
              </a:spcAft>
              <a:buClr>
                <a:schemeClr val="lt2"/>
              </a:buClr>
              <a:buSzPts val="1400"/>
              <a:buChar char="■"/>
              <a:defRPr>
                <a:solidFill>
                  <a:schemeClr val="lt2"/>
                </a:solidFill>
              </a:defRPr>
            </a:lvl3pPr>
            <a:lvl4pPr indent="-317500" lvl="3" marL="1828800" rtl="0">
              <a:lnSpc>
                <a:spcPct val="115000"/>
              </a:lnSpc>
              <a:spcBef>
                <a:spcPts val="1600"/>
              </a:spcBef>
              <a:spcAft>
                <a:spcPts val="0"/>
              </a:spcAft>
              <a:buClr>
                <a:schemeClr val="lt2"/>
              </a:buClr>
              <a:buSzPts val="1400"/>
              <a:buChar char="●"/>
              <a:defRPr>
                <a:solidFill>
                  <a:schemeClr val="lt2"/>
                </a:solidFill>
              </a:defRPr>
            </a:lvl4pPr>
            <a:lvl5pPr indent="-317500" lvl="4" marL="2286000" rtl="0">
              <a:lnSpc>
                <a:spcPct val="115000"/>
              </a:lnSpc>
              <a:spcBef>
                <a:spcPts val="1600"/>
              </a:spcBef>
              <a:spcAft>
                <a:spcPts val="0"/>
              </a:spcAft>
              <a:buClr>
                <a:schemeClr val="lt2"/>
              </a:buClr>
              <a:buSzPts val="1400"/>
              <a:buChar char="○"/>
              <a:defRPr>
                <a:solidFill>
                  <a:schemeClr val="lt2"/>
                </a:solidFill>
              </a:defRPr>
            </a:lvl5pPr>
            <a:lvl6pPr indent="-317500" lvl="5" marL="2743200" rtl="0">
              <a:lnSpc>
                <a:spcPct val="115000"/>
              </a:lnSpc>
              <a:spcBef>
                <a:spcPts val="1600"/>
              </a:spcBef>
              <a:spcAft>
                <a:spcPts val="0"/>
              </a:spcAft>
              <a:buClr>
                <a:schemeClr val="lt2"/>
              </a:buClr>
              <a:buSzPts val="1400"/>
              <a:buChar char="■"/>
              <a:defRPr>
                <a:solidFill>
                  <a:schemeClr val="lt2"/>
                </a:solidFill>
              </a:defRPr>
            </a:lvl6pPr>
            <a:lvl7pPr indent="-317500" lvl="6" marL="3200400" rtl="0">
              <a:lnSpc>
                <a:spcPct val="115000"/>
              </a:lnSpc>
              <a:spcBef>
                <a:spcPts val="1600"/>
              </a:spcBef>
              <a:spcAft>
                <a:spcPts val="0"/>
              </a:spcAft>
              <a:buClr>
                <a:schemeClr val="lt2"/>
              </a:buClr>
              <a:buSzPts val="1400"/>
              <a:buChar char="●"/>
              <a:defRPr>
                <a:solidFill>
                  <a:schemeClr val="lt2"/>
                </a:solidFill>
              </a:defRPr>
            </a:lvl7pPr>
            <a:lvl8pPr indent="-317500" lvl="7" marL="3657600" rtl="0">
              <a:lnSpc>
                <a:spcPct val="115000"/>
              </a:lnSpc>
              <a:spcBef>
                <a:spcPts val="1600"/>
              </a:spcBef>
              <a:spcAft>
                <a:spcPts val="0"/>
              </a:spcAft>
              <a:buClr>
                <a:schemeClr val="lt2"/>
              </a:buClr>
              <a:buSzPts val="1400"/>
              <a:buChar char="○"/>
              <a:defRPr>
                <a:solidFill>
                  <a:schemeClr val="lt2"/>
                </a:solidFill>
              </a:defRPr>
            </a:lvl8pPr>
            <a:lvl9pPr indent="-317500" lvl="8" marL="4114800" rtl="0">
              <a:lnSpc>
                <a:spcPct val="115000"/>
              </a:lnSpc>
              <a:spcBef>
                <a:spcPts val="1600"/>
              </a:spcBef>
              <a:spcAft>
                <a:spcPts val="1600"/>
              </a:spcAft>
              <a:buClr>
                <a:schemeClr val="lt2"/>
              </a:buClr>
              <a:buSzPts val="1400"/>
              <a:buChar char="■"/>
              <a:defRPr>
                <a:solidFill>
                  <a:schemeClr val="lt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defRPr>
            </a:lvl1pPr>
            <a:lvl2pPr lvl="1" rtl="0" algn="r">
              <a:buNone/>
              <a:defRPr sz="1000">
                <a:solidFill>
                  <a:schemeClr val="lt2"/>
                </a:solidFill>
              </a:defRPr>
            </a:lvl2pPr>
            <a:lvl3pPr lvl="2" rtl="0" algn="r">
              <a:buNone/>
              <a:defRPr sz="1000">
                <a:solidFill>
                  <a:schemeClr val="lt2"/>
                </a:solidFill>
              </a:defRPr>
            </a:lvl3pPr>
            <a:lvl4pPr lvl="3" rtl="0" algn="r">
              <a:buNone/>
              <a:defRPr sz="1000">
                <a:solidFill>
                  <a:schemeClr val="lt2"/>
                </a:solidFill>
              </a:defRPr>
            </a:lvl4pPr>
            <a:lvl5pPr lvl="4" rtl="0" algn="r">
              <a:buNone/>
              <a:defRPr sz="1000">
                <a:solidFill>
                  <a:schemeClr val="lt2"/>
                </a:solidFill>
              </a:defRPr>
            </a:lvl5pPr>
            <a:lvl6pPr lvl="5" rtl="0" algn="r">
              <a:buNone/>
              <a:defRPr sz="1000">
                <a:solidFill>
                  <a:schemeClr val="lt2"/>
                </a:solidFill>
              </a:defRPr>
            </a:lvl6pPr>
            <a:lvl7pPr lvl="6" rtl="0" algn="r">
              <a:buNone/>
              <a:defRPr sz="1000">
                <a:solidFill>
                  <a:schemeClr val="lt2"/>
                </a:solidFill>
              </a:defRPr>
            </a:lvl7pPr>
            <a:lvl8pPr lvl="7" rtl="0" algn="r">
              <a:buNone/>
              <a:defRPr sz="1000">
                <a:solidFill>
                  <a:schemeClr val="lt2"/>
                </a:solidFill>
              </a:defRPr>
            </a:lvl8pPr>
            <a:lvl9pPr lvl="8" rtl="0"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6.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7.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16.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9.jpg"/><Relationship Id="rId4" Type="http://schemas.openxmlformats.org/officeDocument/2006/relationships/hyperlink" Target="http://www.wildml.com/2015/10/recurrent-neural-networks-tutorial-part-3-backpropagation-through-time-and-vanishing-gradient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3.xml"/><Relationship Id="rId3" Type="http://schemas.openxmlformats.org/officeDocument/2006/relationships/image" Target="../media/image19.jpg"/><Relationship Id="rId4" Type="http://schemas.openxmlformats.org/officeDocument/2006/relationships/hyperlink" Target="http://www.wildml.com/2015/10/recurrent-neural-networks-tutorial-part-3-backpropagation-through-time-and-vanishing-gradient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5.xml"/><Relationship Id="rId3" Type="http://schemas.openxmlformats.org/officeDocument/2006/relationships/image" Target="../media/image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6.xml"/><Relationship Id="rId3" Type="http://schemas.openxmlformats.org/officeDocument/2006/relationships/image" Target="../media/image18.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hyperlink" Target="http://www.youtube.com/watch?v=fUyU3lKzoio" TargetMode="External"/><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0.xml"/><Relationship Id="rId3" Type="http://schemas.openxmlformats.org/officeDocument/2006/relationships/image" Target="../media/image1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2.xml"/><Relationship Id="rId3" Type="http://schemas.openxmlformats.org/officeDocument/2006/relationships/hyperlink" Target="http://www.youtube.com/watch?v=mLxsbWAYIpw" TargetMode="External"/><Relationship Id="rId4" Type="http://schemas.openxmlformats.org/officeDocument/2006/relationships/image" Target="../media/image9.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4.xml"/><Relationship Id="rId3" Type="http://schemas.openxmlformats.org/officeDocument/2006/relationships/image" Target="../media/image24.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8.xml"/><Relationship Id="rId3" Type="http://schemas.openxmlformats.org/officeDocument/2006/relationships/hyperlink" Target="http://karpathy.github.io/2015/05/21/rnn-effectiveness/"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9.xml"/><Relationship Id="rId3" Type="http://schemas.openxmlformats.org/officeDocument/2006/relationships/hyperlink" Target="http://karpathy.github.io/2015/05/21/rnn-effectivenes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hyperlink" Target="http://www.youtube.com/watch?v=aFuA50H9uek" TargetMode="External"/><Relationship Id="rId4" Type="http://schemas.openxmlformats.org/officeDocument/2006/relationships/image" Target="../media/image4.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0.xml"/><Relationship Id="rId3" Type="http://schemas.openxmlformats.org/officeDocument/2006/relationships/hyperlink" Target="http://karpathy.github.io/2015/05/21/rnn-effectiveness/" TargetMode="External"/><Relationship Id="rId4" Type="http://schemas.openxmlformats.org/officeDocument/2006/relationships/image" Target="../media/image20.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3.xml"/><Relationship Id="rId3" Type="http://schemas.openxmlformats.org/officeDocument/2006/relationships/image" Target="../media/image15.gi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4.xml"/><Relationship Id="rId3" Type="http://schemas.openxmlformats.org/officeDocument/2006/relationships/image" Target="../media/image13.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5.xml"/><Relationship Id="rId3" Type="http://schemas.openxmlformats.org/officeDocument/2006/relationships/image" Target="../media/image22.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6.xml"/><Relationship Id="rId3" Type="http://schemas.openxmlformats.org/officeDocument/2006/relationships/image" Target="../media/image2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7.xml"/><Relationship Id="rId3" Type="http://schemas.openxmlformats.org/officeDocument/2006/relationships/image" Target="../media/image17.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8.xml"/><Relationship Id="rId3" Type="http://schemas.openxmlformats.org/officeDocument/2006/relationships/image" Target="../media/image25.jp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9.xml"/><Relationship Id="rId3" Type="http://schemas.openxmlformats.org/officeDocument/2006/relationships/image" Target="../media/image23.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hyperlink" Target="http://www.youtube.com/watch?v=tf7IEVTDjng" TargetMode="External"/><Relationship Id="rId4" Type="http://schemas.openxmlformats.org/officeDocument/2006/relationships/image" Target="../media/image3.jp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0.xml"/><Relationship Id="rId3" Type="http://schemas.openxmlformats.org/officeDocument/2006/relationships/image" Target="../media/image5.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2.xml"/><Relationship Id="rId3" Type="http://schemas.openxmlformats.org/officeDocument/2006/relationships/image" Target="../media/image5.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0.xml"/><Relationship Id="rId3" Type="http://schemas.openxmlformats.org/officeDocument/2006/relationships/image" Target="../media/image5.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1.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5.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8.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0.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3.xml"/><Relationship Id="rId3" Type="http://schemas.openxmlformats.org/officeDocument/2006/relationships/hyperlink" Target="mailto:huyenn@stanford.edu"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2.jpg"/><Relationship Id="rId4" Type="http://schemas.openxmlformats.org/officeDocument/2006/relationships/hyperlink" Target="https://www.flickr.com/photos/kasukabevisionfilmz/33685542511/"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25"/>
          <p:cNvSpPr txBox="1"/>
          <p:nvPr>
            <p:ph type="ctrTitle"/>
          </p:nvPr>
        </p:nvSpPr>
        <p:spPr>
          <a:xfrm>
            <a:off x="131425" y="1760625"/>
            <a:ext cx="8877000" cy="103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Georgia"/>
                <a:ea typeface="Georgia"/>
                <a:cs typeface="Georgia"/>
                <a:sym typeface="Georgia"/>
              </a:rPr>
              <a:t>RNNs in TensorFlow</a:t>
            </a:r>
            <a:endParaRPr>
              <a:latin typeface="Georgia"/>
              <a:ea typeface="Georgia"/>
              <a:cs typeface="Georgia"/>
              <a:sym typeface="Georgia"/>
            </a:endParaRPr>
          </a:p>
        </p:txBody>
      </p:sp>
      <p:sp>
        <p:nvSpPr>
          <p:cNvPr id="100" name="Google Shape;100;p25"/>
          <p:cNvSpPr txBox="1"/>
          <p:nvPr>
            <p:ph idx="1" type="subTitle"/>
          </p:nvPr>
        </p:nvSpPr>
        <p:spPr>
          <a:xfrm>
            <a:off x="311700" y="2834125"/>
            <a:ext cx="8520600" cy="1339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Georgia"/>
                <a:ea typeface="Georgia"/>
                <a:cs typeface="Georgia"/>
                <a:sym typeface="Georgia"/>
              </a:rPr>
              <a:t>CS 20: TensorFlow for Deep Learning Research</a:t>
            </a:r>
            <a:endParaRPr sz="1800">
              <a:latin typeface="Georgia"/>
              <a:ea typeface="Georgia"/>
              <a:cs typeface="Georgia"/>
              <a:sym typeface="Georgia"/>
            </a:endParaRPr>
          </a:p>
          <a:p>
            <a:pPr indent="0" lvl="0" marL="0" rtl="0" algn="ctr">
              <a:spcBef>
                <a:spcPts val="0"/>
              </a:spcBef>
              <a:spcAft>
                <a:spcPts val="0"/>
              </a:spcAft>
              <a:buNone/>
            </a:pPr>
            <a:r>
              <a:rPr lang="en" sz="1800">
                <a:latin typeface="Georgia"/>
                <a:ea typeface="Georgia"/>
                <a:cs typeface="Georgia"/>
                <a:sym typeface="Georgia"/>
              </a:rPr>
              <a:t>Lecture 11</a:t>
            </a:r>
            <a:endParaRPr sz="1800">
              <a:latin typeface="Georgia"/>
              <a:ea typeface="Georgia"/>
              <a:cs typeface="Georgia"/>
              <a:sym typeface="Georgia"/>
            </a:endParaRPr>
          </a:p>
          <a:p>
            <a:pPr indent="0" lvl="0" marL="0" rtl="0" algn="ctr">
              <a:spcBef>
                <a:spcPts val="0"/>
              </a:spcBef>
              <a:spcAft>
                <a:spcPts val="0"/>
              </a:spcAft>
              <a:buNone/>
            </a:pPr>
            <a:r>
              <a:rPr lang="en" sz="1800">
                <a:latin typeface="Georgia"/>
                <a:ea typeface="Georgia"/>
                <a:cs typeface="Georgia"/>
                <a:sym typeface="Georgia"/>
              </a:rPr>
              <a:t>2/21/2017</a:t>
            </a:r>
            <a:endParaRPr sz="1800">
              <a:latin typeface="Georgia"/>
              <a:ea typeface="Georgia"/>
              <a:cs typeface="Georgia"/>
              <a:sym typeface="Georgia"/>
            </a:endParaRPr>
          </a:p>
        </p:txBody>
      </p:sp>
      <p:sp>
        <p:nvSpPr>
          <p:cNvPr id="101" name="Google Shape;101;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02" name="Google Shape;102;p25"/>
          <p:cNvPicPr preferRelativeResize="0"/>
          <p:nvPr/>
        </p:nvPicPr>
        <p:blipFill>
          <a:blip r:embed="rId3">
            <a:alphaModFix/>
          </a:blip>
          <a:stretch>
            <a:fillRect/>
          </a:stretch>
        </p:blipFill>
        <p:spPr>
          <a:xfrm>
            <a:off x="3956875" y="384425"/>
            <a:ext cx="1060919" cy="1339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1" name="Shape 161"/>
        <p:cNvGrpSpPr/>
        <p:nvPr/>
      </p:nvGrpSpPr>
      <p:grpSpPr>
        <a:xfrm>
          <a:off x="0" y="0"/>
          <a:ext cx="0" cy="0"/>
          <a:chOff x="0" y="0"/>
          <a:chExt cx="0" cy="0"/>
        </a:xfrm>
      </p:grpSpPr>
      <p:sp>
        <p:nvSpPr>
          <p:cNvPr id="162" name="Google Shape;162;p34"/>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From feed-forward to RNNs</a:t>
            </a:r>
            <a:endParaRPr b="1">
              <a:latin typeface="Georgia"/>
              <a:ea typeface="Georgia"/>
              <a:cs typeface="Georgia"/>
              <a:sym typeface="Georgia"/>
            </a:endParaRPr>
          </a:p>
          <a:p>
            <a:pPr indent="0" lvl="0" marL="0" rtl="0" algn="ctr">
              <a:spcBef>
                <a:spcPts val="0"/>
              </a:spcBef>
              <a:spcAft>
                <a:spcPts val="0"/>
              </a:spcAft>
              <a:buNone/>
            </a:pPr>
            <a:r>
              <a:t/>
            </a:r>
            <a:endParaRPr b="1">
              <a:latin typeface="Georgia"/>
              <a:ea typeface="Georgia"/>
              <a:cs typeface="Georgia"/>
              <a:sym typeface="Georgia"/>
            </a:endParaRPr>
          </a:p>
        </p:txBody>
      </p:sp>
      <p:sp>
        <p:nvSpPr>
          <p:cNvPr id="163" name="Google Shape;163;p3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64" name="Google Shape;164;p34"/>
          <p:cNvSpPr txBox="1"/>
          <p:nvPr/>
        </p:nvSpPr>
        <p:spPr>
          <a:xfrm>
            <a:off x="0" y="4837200"/>
            <a:ext cx="7419300" cy="30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EB Garamond"/>
                <a:ea typeface="EB Garamond"/>
                <a:cs typeface="EB Garamond"/>
                <a:sym typeface="EB Garamond"/>
              </a:rPr>
              <a:t>"A survey on the application of recurrent neural networks to statistical language modeling." by De Mulder et al. Computer Speech &amp; Language 30.1 (2015): 61-98.</a:t>
            </a:r>
            <a:endParaRPr sz="900">
              <a:solidFill>
                <a:srgbClr val="FFFFFF"/>
              </a:solidFill>
              <a:latin typeface="EB Garamond"/>
              <a:ea typeface="EB Garamond"/>
              <a:cs typeface="EB Garamond"/>
              <a:sym typeface="EB Garamond"/>
            </a:endParaRPr>
          </a:p>
        </p:txBody>
      </p:sp>
      <p:pic>
        <p:nvPicPr>
          <p:cNvPr id="165" name="Google Shape;165;p34"/>
          <p:cNvPicPr preferRelativeResize="0"/>
          <p:nvPr/>
        </p:nvPicPr>
        <p:blipFill>
          <a:blip r:embed="rId3">
            <a:alphaModFix/>
          </a:blip>
          <a:stretch>
            <a:fillRect/>
          </a:stretch>
        </p:blipFill>
        <p:spPr>
          <a:xfrm>
            <a:off x="754575" y="940125"/>
            <a:ext cx="7891025" cy="3827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35"/>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From feed-forward to RNNs</a:t>
            </a:r>
            <a:endParaRPr b="1">
              <a:latin typeface="Georgia"/>
              <a:ea typeface="Georgia"/>
              <a:cs typeface="Georgia"/>
              <a:sym typeface="Georgia"/>
            </a:endParaRPr>
          </a:p>
          <a:p>
            <a:pPr indent="0" lvl="0" marL="0" rtl="0" algn="ctr">
              <a:spcBef>
                <a:spcPts val="0"/>
              </a:spcBef>
              <a:spcAft>
                <a:spcPts val="0"/>
              </a:spcAft>
              <a:buNone/>
            </a:pPr>
            <a:r>
              <a:t/>
            </a:r>
            <a:endParaRPr b="1">
              <a:latin typeface="Georgia"/>
              <a:ea typeface="Georgia"/>
              <a:cs typeface="Georgia"/>
              <a:sym typeface="Georgia"/>
            </a:endParaRPr>
          </a:p>
        </p:txBody>
      </p:sp>
      <p:sp>
        <p:nvSpPr>
          <p:cNvPr id="171" name="Google Shape;171;p3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aphicFrame>
        <p:nvGraphicFramePr>
          <p:cNvPr id="172" name="Google Shape;172;p35"/>
          <p:cNvGraphicFramePr/>
          <p:nvPr/>
        </p:nvGraphicFramePr>
        <p:xfrm>
          <a:off x="993175" y="1771725"/>
          <a:ext cx="3000000" cy="3000000"/>
        </p:xfrm>
        <a:graphic>
          <a:graphicData uri="http://schemas.openxmlformats.org/drawingml/2006/table">
            <a:tbl>
              <a:tblPr>
                <a:noFill/>
                <a:tableStyleId>{FD0404C4-4469-410F-9705-7173F88FDE5A}</a:tableStyleId>
              </a:tblPr>
              <a:tblGrid>
                <a:gridCol w="3619500"/>
                <a:gridCol w="3619500"/>
              </a:tblGrid>
              <a:tr h="381000">
                <a:tc>
                  <a:txBody>
                    <a:bodyPr>
                      <a:noAutofit/>
                    </a:bodyPr>
                    <a:lstStyle/>
                    <a:p>
                      <a:pPr indent="0" lvl="0" marL="0" rtl="0" algn="l">
                        <a:spcBef>
                          <a:spcPts val="0"/>
                        </a:spcBef>
                        <a:spcAft>
                          <a:spcPts val="0"/>
                        </a:spcAft>
                        <a:buNone/>
                      </a:pPr>
                      <a:r>
                        <a:rPr lang="en" sz="2000">
                          <a:solidFill>
                            <a:srgbClr val="FFFFFF"/>
                          </a:solidFill>
                          <a:latin typeface="Georgia"/>
                          <a:ea typeface="Georgia"/>
                          <a:cs typeface="Georgia"/>
                          <a:sym typeface="Georgia"/>
                        </a:rPr>
                        <a:t>Feed-forward</a:t>
                      </a:r>
                      <a:endParaRPr sz="2000">
                        <a:solidFill>
                          <a:srgbClr val="FFFFFF"/>
                        </a:solidFill>
                        <a:latin typeface="Georgia"/>
                        <a:ea typeface="Georgia"/>
                        <a:cs typeface="Georgia"/>
                        <a:sym typeface="Georgia"/>
                      </a:endParaRPr>
                    </a:p>
                  </a:txBody>
                  <a:tcPr marT="91425" marB="91425" marR="91425" marL="91425"/>
                </a:tc>
                <a:tc>
                  <a:txBody>
                    <a:bodyPr>
                      <a:noAutofit/>
                    </a:bodyPr>
                    <a:lstStyle/>
                    <a:p>
                      <a:pPr indent="0" lvl="0" marL="0" rtl="0" algn="l">
                        <a:spcBef>
                          <a:spcPts val="0"/>
                        </a:spcBef>
                        <a:spcAft>
                          <a:spcPts val="0"/>
                        </a:spcAft>
                        <a:buNone/>
                      </a:pPr>
                      <a:r>
                        <a:rPr lang="en" sz="2000">
                          <a:solidFill>
                            <a:srgbClr val="FFFFFF"/>
                          </a:solidFill>
                          <a:latin typeface="Georgia"/>
                          <a:ea typeface="Georgia"/>
                          <a:cs typeface="Georgia"/>
                          <a:sym typeface="Georgia"/>
                        </a:rPr>
                        <a:t>RNNs</a:t>
                      </a:r>
                      <a:endParaRPr sz="2000">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computational unit (neuron)</a:t>
                      </a:r>
                      <a:endParaRPr>
                        <a:solidFill>
                          <a:srgbClr val="FFFFFF"/>
                        </a:solidFill>
                        <a:latin typeface="Georgia"/>
                        <a:ea typeface="Georgia"/>
                        <a:cs typeface="Georgia"/>
                        <a:sym typeface="Georgia"/>
                      </a:endParaRPr>
                    </a:p>
                  </a:txBody>
                  <a:tcPr marT="91425" marB="91425" marR="91425" marL="91425"/>
                </a:tc>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computational unit (neuron)</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DAG</a:t>
                      </a:r>
                      <a:endParaRPr>
                        <a:solidFill>
                          <a:srgbClr val="FFFFFF"/>
                        </a:solidFill>
                        <a:latin typeface="Georgia"/>
                        <a:ea typeface="Georgia"/>
                        <a:cs typeface="Georgia"/>
                        <a:sym typeface="Georgia"/>
                      </a:endParaRPr>
                    </a:p>
                  </a:txBody>
                  <a:tcPr marT="91425" marB="91425" marR="91425" marL="91425"/>
                </a:tc>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Loops</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Signals are passed in one direction </a:t>
                      </a:r>
                      <a:endParaRPr>
                        <a:solidFill>
                          <a:srgbClr val="FFFFFF"/>
                        </a:solidFill>
                        <a:latin typeface="Georgia"/>
                        <a:ea typeface="Georgia"/>
                        <a:cs typeface="Georgia"/>
                        <a:sym typeface="Georgia"/>
                      </a:endParaRPr>
                    </a:p>
                    <a:p>
                      <a:pPr indent="0" lvl="0" marL="0" rtl="0" algn="l">
                        <a:spcBef>
                          <a:spcPts val="0"/>
                        </a:spcBef>
                        <a:spcAft>
                          <a:spcPts val="0"/>
                        </a:spcAft>
                        <a:buNone/>
                      </a:pPr>
                      <a:r>
                        <a:rPr lang="en">
                          <a:solidFill>
                            <a:srgbClr val="FFFFFF"/>
                          </a:solidFill>
                          <a:latin typeface="Georgia"/>
                          <a:ea typeface="Georgia"/>
                          <a:cs typeface="Georgia"/>
                          <a:sym typeface="Georgia"/>
                        </a:rPr>
                        <a:t>(input to output)</a:t>
                      </a:r>
                      <a:endParaRPr>
                        <a:solidFill>
                          <a:srgbClr val="FFFFFF"/>
                        </a:solidFill>
                        <a:latin typeface="Georgia"/>
                        <a:ea typeface="Georgia"/>
                        <a:cs typeface="Georgia"/>
                        <a:sym typeface="Georgia"/>
                      </a:endParaRPr>
                    </a:p>
                  </a:txBody>
                  <a:tcPr marT="91425" marB="91425" marR="91425" marL="91425"/>
                </a:tc>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Signals are sent back to the same neuron</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Each layer has their own variables</a:t>
                      </a:r>
                      <a:endParaRPr>
                        <a:solidFill>
                          <a:srgbClr val="FFFFFF"/>
                        </a:solidFill>
                        <a:latin typeface="Georgia"/>
                        <a:ea typeface="Georgia"/>
                        <a:cs typeface="Georgia"/>
                        <a:sym typeface="Georgia"/>
                      </a:endParaRPr>
                    </a:p>
                  </a:txBody>
                  <a:tcPr marT="91425" marB="91425" marR="91425" marL="91425"/>
                </a:tc>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All steps share the same variables</a:t>
                      </a:r>
                      <a:endParaRPr>
                        <a:solidFill>
                          <a:srgbClr val="FFFFFF"/>
                        </a:solidFill>
                        <a:latin typeface="Georgia"/>
                        <a:ea typeface="Georgia"/>
                        <a:cs typeface="Georgia"/>
                        <a:sym typeface="Georgia"/>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36"/>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Why RNNs</a:t>
            </a:r>
            <a:endParaRPr b="1">
              <a:latin typeface="Georgia"/>
              <a:ea typeface="Georgia"/>
              <a:cs typeface="Georgia"/>
              <a:sym typeface="Georgia"/>
            </a:endParaRPr>
          </a:p>
          <a:p>
            <a:pPr indent="0" lvl="0" marL="0" rtl="0" algn="ctr">
              <a:spcBef>
                <a:spcPts val="0"/>
              </a:spcBef>
              <a:spcAft>
                <a:spcPts val="0"/>
              </a:spcAft>
              <a:buNone/>
            </a:pPr>
            <a:r>
              <a:t/>
            </a:r>
            <a:endParaRPr b="1">
              <a:latin typeface="Georgia"/>
              <a:ea typeface="Georgia"/>
              <a:cs typeface="Georgia"/>
              <a:sym typeface="Georgia"/>
            </a:endParaRPr>
          </a:p>
        </p:txBody>
      </p:sp>
      <p:sp>
        <p:nvSpPr>
          <p:cNvPr id="178" name="Google Shape;178;p3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79" name="Google Shape;179;p36"/>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T</a:t>
            </a:r>
            <a:r>
              <a:rPr lang="en" sz="2400">
                <a:solidFill>
                  <a:srgbClr val="FFFFFF"/>
                </a:solidFill>
                <a:latin typeface="Georgia"/>
                <a:ea typeface="Georgia"/>
                <a:cs typeface="Georgia"/>
                <a:sym typeface="Georgia"/>
              </a:rPr>
              <a:t>ake advantage of sequential information of data (texts, genomes, videos, etc.)</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Generally reduce the total number of parameters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Form the backbone of NLP</a:t>
            </a:r>
            <a:endParaRPr sz="2400">
              <a:solidFill>
                <a:srgbClr val="FFFFFF"/>
              </a:solidFill>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7"/>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RNNs unfolded</a:t>
            </a:r>
            <a:endParaRPr b="1">
              <a:latin typeface="Georgia"/>
              <a:ea typeface="Georgia"/>
              <a:cs typeface="Georgia"/>
              <a:sym typeface="Georgia"/>
            </a:endParaRPr>
          </a:p>
          <a:p>
            <a:pPr indent="0" lvl="0" marL="0" rtl="0" algn="ctr">
              <a:spcBef>
                <a:spcPts val="0"/>
              </a:spcBef>
              <a:spcAft>
                <a:spcPts val="0"/>
              </a:spcAft>
              <a:buNone/>
            </a:pPr>
            <a:r>
              <a:t/>
            </a:r>
            <a:endParaRPr b="1">
              <a:latin typeface="Georgia"/>
              <a:ea typeface="Georgia"/>
              <a:cs typeface="Georgia"/>
              <a:sym typeface="Georgia"/>
            </a:endParaRPr>
          </a:p>
        </p:txBody>
      </p:sp>
      <p:sp>
        <p:nvSpPr>
          <p:cNvPr id="185" name="Google Shape;185;p3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86" name="Google Shape;186;p37"/>
          <p:cNvPicPr preferRelativeResize="0"/>
          <p:nvPr/>
        </p:nvPicPr>
        <p:blipFill>
          <a:blip r:embed="rId3">
            <a:alphaModFix/>
          </a:blip>
          <a:stretch>
            <a:fillRect/>
          </a:stretch>
        </p:blipFill>
        <p:spPr>
          <a:xfrm>
            <a:off x="392900" y="1213138"/>
            <a:ext cx="8358201" cy="3353794"/>
          </a:xfrm>
          <a:prstGeom prst="rect">
            <a:avLst/>
          </a:prstGeom>
          <a:noFill/>
          <a:ln>
            <a:noFill/>
          </a:ln>
        </p:spPr>
      </p:pic>
      <p:sp>
        <p:nvSpPr>
          <p:cNvPr id="187" name="Google Shape;187;p37"/>
          <p:cNvSpPr txBox="1"/>
          <p:nvPr/>
        </p:nvSpPr>
        <p:spPr>
          <a:xfrm>
            <a:off x="101650" y="4838700"/>
            <a:ext cx="63105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Font typeface="Proxima Nova"/>
              <a:buNone/>
            </a:pPr>
            <a:r>
              <a:rPr lang="en" sz="900">
                <a:solidFill>
                  <a:srgbClr val="FFFFFF"/>
                </a:solidFill>
                <a:latin typeface="EB Garamond"/>
                <a:ea typeface="EB Garamond"/>
                <a:cs typeface="EB Garamond"/>
                <a:sym typeface="EB Garamond"/>
              </a:rPr>
              <a:t>Graph by Nature</a:t>
            </a:r>
            <a:endParaRPr sz="900">
              <a:solidFill>
                <a:srgbClr val="FFFFFF"/>
              </a:solidFill>
              <a:latin typeface="EB Garamond"/>
              <a:ea typeface="EB Garamond"/>
              <a:cs typeface="EB Garamond"/>
              <a:sym typeface="EB Garamon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1" name="Shape 191"/>
        <p:cNvGrpSpPr/>
        <p:nvPr/>
      </p:nvGrpSpPr>
      <p:grpSpPr>
        <a:xfrm>
          <a:off x="0" y="0"/>
          <a:ext cx="0" cy="0"/>
          <a:chOff x="0" y="0"/>
          <a:chExt cx="0" cy="0"/>
        </a:xfrm>
      </p:grpSpPr>
      <p:sp>
        <p:nvSpPr>
          <p:cNvPr id="192" name="Google Shape;192;p38"/>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Simple Recurrent Neural Network (SRN)</a:t>
            </a:r>
            <a:endParaRPr b="1">
              <a:latin typeface="Georgia"/>
              <a:ea typeface="Georgia"/>
              <a:cs typeface="Georgia"/>
              <a:sym typeface="Georgia"/>
            </a:endParaRPr>
          </a:p>
        </p:txBody>
      </p:sp>
      <p:sp>
        <p:nvSpPr>
          <p:cNvPr id="193" name="Google Shape;193;p3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94" name="Google Shape;194;p38"/>
          <p:cNvSpPr txBox="1"/>
          <p:nvPr/>
        </p:nvSpPr>
        <p:spPr>
          <a:xfrm>
            <a:off x="1137625" y="977700"/>
            <a:ext cx="72576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Georgia"/>
                <a:ea typeface="Georgia"/>
                <a:cs typeface="Georgia"/>
                <a:sym typeface="Georgia"/>
              </a:rPr>
              <a:t>Introduced by Jeffrey Elman in 1990. </a:t>
            </a:r>
            <a:r>
              <a:rPr lang="en" sz="1800">
                <a:solidFill>
                  <a:schemeClr val="dk1"/>
                </a:solidFill>
                <a:latin typeface="Georgia"/>
                <a:ea typeface="Georgia"/>
                <a:cs typeface="Georgia"/>
                <a:sym typeface="Georgia"/>
              </a:rPr>
              <a:t>Also known as Elman Network</a:t>
            </a:r>
            <a:r>
              <a:rPr lang="en" sz="1800">
                <a:solidFill>
                  <a:srgbClr val="FFFFFF"/>
                </a:solidFill>
                <a:latin typeface="Georgia"/>
                <a:ea typeface="Georgia"/>
                <a:cs typeface="Georgia"/>
                <a:sym typeface="Georgia"/>
              </a:rPr>
              <a:t> </a:t>
            </a:r>
            <a:endParaRPr sz="1800">
              <a:solidFill>
                <a:srgbClr val="FFFFFF"/>
              </a:solidFill>
              <a:latin typeface="Georgia"/>
              <a:ea typeface="Georgia"/>
              <a:cs typeface="Georgia"/>
              <a:sym typeface="Georgia"/>
            </a:endParaRPr>
          </a:p>
          <a:p>
            <a:pPr indent="0" lvl="0" marL="0" rtl="0" algn="l">
              <a:spcBef>
                <a:spcPts val="0"/>
              </a:spcBef>
              <a:spcAft>
                <a:spcPts val="0"/>
              </a:spcAft>
              <a:buNone/>
            </a:pPr>
            <a:r>
              <a:t/>
            </a:r>
            <a:endParaRPr sz="1800">
              <a:solidFill>
                <a:srgbClr val="FFFFFF"/>
              </a:solidFill>
              <a:latin typeface="Georgia"/>
              <a:ea typeface="Georgia"/>
              <a:cs typeface="Georgia"/>
              <a:sym typeface="Georgia"/>
            </a:endParaRPr>
          </a:p>
        </p:txBody>
      </p:sp>
      <p:pic>
        <p:nvPicPr>
          <p:cNvPr id="195" name="Google Shape;195;p38"/>
          <p:cNvPicPr preferRelativeResize="0"/>
          <p:nvPr/>
        </p:nvPicPr>
        <p:blipFill>
          <a:blip r:embed="rId3">
            <a:alphaModFix/>
          </a:blip>
          <a:stretch>
            <a:fillRect/>
          </a:stretch>
        </p:blipFill>
        <p:spPr>
          <a:xfrm>
            <a:off x="1571202" y="1396075"/>
            <a:ext cx="5900101" cy="3442625"/>
          </a:xfrm>
          <a:prstGeom prst="rect">
            <a:avLst/>
          </a:prstGeom>
          <a:noFill/>
          <a:ln>
            <a:noFill/>
          </a:ln>
        </p:spPr>
      </p:pic>
      <p:sp>
        <p:nvSpPr>
          <p:cNvPr id="196" name="Google Shape;196;p38"/>
          <p:cNvSpPr txBox="1"/>
          <p:nvPr/>
        </p:nvSpPr>
        <p:spPr>
          <a:xfrm>
            <a:off x="1081225" y="4622725"/>
            <a:ext cx="7146900" cy="47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97" name="Google Shape;197;p38"/>
          <p:cNvSpPr txBox="1"/>
          <p:nvPr/>
        </p:nvSpPr>
        <p:spPr>
          <a:xfrm>
            <a:off x="101650" y="4838700"/>
            <a:ext cx="63105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Elman, Jeffrey L. "Finding structure in time." Cognitive science 14.2 (1990): 179-211.</a:t>
            </a:r>
            <a:endParaRPr sz="900">
              <a:solidFill>
                <a:srgbClr val="FFFFFF"/>
              </a:solidFill>
              <a:latin typeface="EB Garamond"/>
              <a:ea typeface="EB Garamond"/>
              <a:cs typeface="EB Garamond"/>
              <a:sym typeface="EB Garamon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Google Shape;202;p39"/>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Simple RNNs are Simple</a:t>
            </a:r>
            <a:endParaRPr b="1">
              <a:latin typeface="Georgia"/>
              <a:ea typeface="Georgia"/>
              <a:cs typeface="Georgia"/>
              <a:sym typeface="Georgia"/>
            </a:endParaRPr>
          </a:p>
        </p:txBody>
      </p:sp>
      <p:sp>
        <p:nvSpPr>
          <p:cNvPr id="203" name="Google Shape;203;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04" name="Google Shape;204;p39"/>
          <p:cNvPicPr preferRelativeResize="0"/>
          <p:nvPr/>
        </p:nvPicPr>
        <p:blipFill>
          <a:blip r:embed="rId3">
            <a:alphaModFix/>
          </a:blip>
          <a:stretch>
            <a:fillRect/>
          </a:stretch>
        </p:blipFill>
        <p:spPr>
          <a:xfrm>
            <a:off x="1517675" y="994850"/>
            <a:ext cx="6274005" cy="3843850"/>
          </a:xfrm>
          <a:prstGeom prst="rect">
            <a:avLst/>
          </a:prstGeom>
          <a:noFill/>
          <a:ln>
            <a:noFill/>
          </a:ln>
        </p:spPr>
      </p:pic>
      <p:sp>
        <p:nvSpPr>
          <p:cNvPr id="205" name="Google Shape;205;p39"/>
          <p:cNvSpPr txBox="1"/>
          <p:nvPr/>
        </p:nvSpPr>
        <p:spPr>
          <a:xfrm>
            <a:off x="101650" y="4838700"/>
            <a:ext cx="13620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Source: Wikipedia</a:t>
            </a:r>
            <a:endParaRPr sz="900">
              <a:solidFill>
                <a:srgbClr val="FFFFFF"/>
              </a:solidFill>
              <a:latin typeface="EB Garamond"/>
              <a:ea typeface="EB Garamond"/>
              <a:cs typeface="EB Garamond"/>
              <a:sym typeface="EB Garamon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40"/>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RNNs in the context of NLP</a:t>
            </a:r>
            <a:endParaRPr b="1">
              <a:latin typeface="Georgia"/>
              <a:ea typeface="Georgia"/>
              <a:cs typeface="Georgia"/>
              <a:sym typeface="Georgia"/>
            </a:endParaRPr>
          </a:p>
        </p:txBody>
      </p:sp>
      <p:sp>
        <p:nvSpPr>
          <p:cNvPr id="211" name="Google Shape;211;p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12" name="Google Shape;212;p40"/>
          <p:cNvPicPr preferRelativeResize="0"/>
          <p:nvPr/>
        </p:nvPicPr>
        <p:blipFill>
          <a:blip r:embed="rId3">
            <a:alphaModFix/>
          </a:blip>
          <a:stretch>
            <a:fillRect/>
          </a:stretch>
        </p:blipFill>
        <p:spPr>
          <a:xfrm>
            <a:off x="1205813" y="994850"/>
            <a:ext cx="6732376" cy="3725800"/>
          </a:xfrm>
          <a:prstGeom prst="rect">
            <a:avLst/>
          </a:prstGeom>
          <a:noFill/>
          <a:ln>
            <a:noFill/>
          </a:ln>
        </p:spPr>
      </p:pic>
      <p:sp>
        <p:nvSpPr>
          <p:cNvPr id="213" name="Google Shape;213;p40"/>
          <p:cNvSpPr txBox="1"/>
          <p:nvPr/>
        </p:nvSpPr>
        <p:spPr>
          <a:xfrm>
            <a:off x="121975" y="4838700"/>
            <a:ext cx="38016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Diagram from CS 224D’s slides</a:t>
            </a:r>
            <a:endParaRPr sz="900">
              <a:solidFill>
                <a:srgbClr val="FFFFFF"/>
              </a:solidFill>
              <a:latin typeface="EB Garamond"/>
              <a:ea typeface="EB Garamond"/>
              <a:cs typeface="EB Garamond"/>
              <a:sym typeface="EB Garamon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7" name="Shape 217"/>
        <p:cNvGrpSpPr/>
        <p:nvPr/>
      </p:nvGrpSpPr>
      <p:grpSpPr>
        <a:xfrm>
          <a:off x="0" y="0"/>
          <a:ext cx="0" cy="0"/>
          <a:chOff x="0" y="0"/>
          <a:chExt cx="0" cy="0"/>
        </a:xfrm>
      </p:grpSpPr>
      <p:sp>
        <p:nvSpPr>
          <p:cNvPr id="218" name="Google Shape;218;p41"/>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RNNs in the context of NLP</a:t>
            </a:r>
            <a:endParaRPr b="1">
              <a:latin typeface="Georgia"/>
              <a:ea typeface="Georgia"/>
              <a:cs typeface="Georgia"/>
              <a:sym typeface="Georgia"/>
            </a:endParaRPr>
          </a:p>
        </p:txBody>
      </p:sp>
      <p:sp>
        <p:nvSpPr>
          <p:cNvPr id="219" name="Google Shape;219;p4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20" name="Google Shape;220;p41"/>
          <p:cNvPicPr preferRelativeResize="0"/>
          <p:nvPr/>
        </p:nvPicPr>
        <p:blipFill>
          <a:blip r:embed="rId3">
            <a:alphaModFix/>
          </a:blip>
          <a:stretch>
            <a:fillRect/>
          </a:stretch>
        </p:blipFill>
        <p:spPr>
          <a:xfrm>
            <a:off x="1205813" y="994850"/>
            <a:ext cx="6732376" cy="3725800"/>
          </a:xfrm>
          <a:prstGeom prst="rect">
            <a:avLst/>
          </a:prstGeom>
          <a:noFill/>
          <a:ln>
            <a:noFill/>
          </a:ln>
        </p:spPr>
      </p:pic>
      <p:sp>
        <p:nvSpPr>
          <p:cNvPr id="221" name="Google Shape;221;p41"/>
          <p:cNvSpPr txBox="1"/>
          <p:nvPr/>
        </p:nvSpPr>
        <p:spPr>
          <a:xfrm>
            <a:off x="121975" y="4838700"/>
            <a:ext cx="38016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Diagram from CS 224D’s slides</a:t>
            </a:r>
            <a:endParaRPr sz="900">
              <a:solidFill>
                <a:srgbClr val="FFFFFF"/>
              </a:solidFill>
              <a:latin typeface="EB Garamond"/>
              <a:ea typeface="EB Garamond"/>
              <a:cs typeface="EB Garamond"/>
              <a:sym typeface="EB Garamond"/>
            </a:endParaRPr>
          </a:p>
        </p:txBody>
      </p:sp>
      <p:sp>
        <p:nvSpPr>
          <p:cNvPr id="222" name="Google Shape;222;p41"/>
          <p:cNvSpPr/>
          <p:nvPr/>
        </p:nvSpPr>
        <p:spPr>
          <a:xfrm>
            <a:off x="1266800" y="1082425"/>
            <a:ext cx="3120600" cy="13620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2500">
                <a:latin typeface="EB Garamond"/>
                <a:ea typeface="EB Garamond"/>
                <a:cs typeface="EB Garamond"/>
                <a:sym typeface="EB Garamond"/>
              </a:rPr>
              <a:t>Two inputs each step:</a:t>
            </a:r>
            <a:endParaRPr sz="2500">
              <a:latin typeface="EB Garamond"/>
              <a:ea typeface="EB Garamond"/>
              <a:cs typeface="EB Garamond"/>
              <a:sym typeface="EB Garamond"/>
            </a:endParaRPr>
          </a:p>
          <a:p>
            <a:pPr indent="-387350" lvl="0" marL="457200" rtl="0" algn="l">
              <a:spcBef>
                <a:spcPts val="0"/>
              </a:spcBef>
              <a:spcAft>
                <a:spcPts val="0"/>
              </a:spcAft>
              <a:buSzPts val="2500"/>
              <a:buFont typeface="EB Garamond"/>
              <a:buChar char="●"/>
            </a:pPr>
            <a:r>
              <a:rPr lang="en" sz="2500">
                <a:latin typeface="EB Garamond"/>
                <a:ea typeface="EB Garamond"/>
                <a:cs typeface="EB Garamond"/>
                <a:sym typeface="EB Garamond"/>
              </a:rPr>
              <a:t>current input </a:t>
            </a:r>
            <a:endParaRPr sz="2500">
              <a:latin typeface="EB Garamond"/>
              <a:ea typeface="EB Garamond"/>
              <a:cs typeface="EB Garamond"/>
              <a:sym typeface="EB Garamond"/>
            </a:endParaRPr>
          </a:p>
          <a:p>
            <a:pPr indent="-387350" lvl="0" marL="457200" rtl="0" algn="l">
              <a:spcBef>
                <a:spcPts val="0"/>
              </a:spcBef>
              <a:spcAft>
                <a:spcPts val="0"/>
              </a:spcAft>
              <a:buSzPts val="2500"/>
              <a:buFont typeface="EB Garamond"/>
              <a:buChar char="●"/>
            </a:pPr>
            <a:r>
              <a:rPr lang="en" sz="2500">
                <a:latin typeface="EB Garamond"/>
                <a:ea typeface="EB Garamond"/>
                <a:cs typeface="EB Garamond"/>
                <a:sym typeface="EB Garamond"/>
              </a:rPr>
              <a:t>prev step’s state</a:t>
            </a:r>
            <a:endParaRPr sz="2500">
              <a:latin typeface="EB Garamond"/>
              <a:ea typeface="EB Garamond"/>
              <a:cs typeface="EB Garamond"/>
              <a:sym typeface="EB Garamon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6" name="Shape 226"/>
        <p:cNvGrpSpPr/>
        <p:nvPr/>
      </p:nvGrpSpPr>
      <p:grpSpPr>
        <a:xfrm>
          <a:off x="0" y="0"/>
          <a:ext cx="0" cy="0"/>
          <a:chOff x="0" y="0"/>
          <a:chExt cx="0" cy="0"/>
        </a:xfrm>
      </p:grpSpPr>
      <p:sp>
        <p:nvSpPr>
          <p:cNvPr id="227" name="Google Shape;227;p42"/>
          <p:cNvSpPr txBox="1"/>
          <p:nvPr>
            <p:ph type="ctrTitle"/>
          </p:nvPr>
        </p:nvSpPr>
        <p:spPr>
          <a:xfrm>
            <a:off x="499500" y="2284300"/>
            <a:ext cx="8145000" cy="1575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Georgia"/>
                <a:ea typeface="Georgia"/>
                <a:cs typeface="Georgia"/>
                <a:sym typeface="Georgia"/>
              </a:rPr>
              <a:t>Back-propagation </a:t>
            </a:r>
            <a:endParaRPr>
              <a:latin typeface="Georgia"/>
              <a:ea typeface="Georgia"/>
              <a:cs typeface="Georgia"/>
              <a:sym typeface="Georgia"/>
            </a:endParaRPr>
          </a:p>
          <a:p>
            <a:pPr indent="0" lvl="0" marL="0" rtl="0" algn="ctr">
              <a:spcBef>
                <a:spcPts val="0"/>
              </a:spcBef>
              <a:spcAft>
                <a:spcPts val="0"/>
              </a:spcAft>
              <a:buNone/>
            </a:pPr>
            <a:r>
              <a:rPr lang="en">
                <a:latin typeface="Georgia"/>
                <a:ea typeface="Georgia"/>
                <a:cs typeface="Georgia"/>
                <a:sym typeface="Georgia"/>
              </a:rPr>
              <a:t>through time</a:t>
            </a:r>
            <a:endParaRPr>
              <a:latin typeface="Georgia"/>
              <a:ea typeface="Georgia"/>
              <a:cs typeface="Georgia"/>
              <a:sym typeface="Georgia"/>
            </a:endParaRPr>
          </a:p>
        </p:txBody>
      </p:sp>
      <p:sp>
        <p:nvSpPr>
          <p:cNvPr id="228" name="Google Shape;228;p4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2"/>
                </a:solidFill>
              </a:rPr>
              <a:t>‹#›</a:t>
            </a:fld>
            <a:endParaRPr>
              <a:solidFill>
                <a:schemeClr val="lt2"/>
              </a:solidFill>
            </a:endParaRPr>
          </a:p>
        </p:txBody>
      </p:sp>
      <p:pic>
        <p:nvPicPr>
          <p:cNvPr id="229" name="Google Shape;229;p42"/>
          <p:cNvPicPr preferRelativeResize="0"/>
          <p:nvPr/>
        </p:nvPicPr>
        <p:blipFill>
          <a:blip r:embed="rId3">
            <a:alphaModFix/>
          </a:blip>
          <a:stretch>
            <a:fillRect/>
          </a:stretch>
        </p:blipFill>
        <p:spPr>
          <a:xfrm>
            <a:off x="3809450" y="598975"/>
            <a:ext cx="1163600" cy="1468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43"/>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Back-propagation Through Time (BPTT)</a:t>
            </a:r>
            <a:endParaRPr b="1">
              <a:latin typeface="Georgia"/>
              <a:ea typeface="Georgia"/>
              <a:cs typeface="Georgia"/>
              <a:sym typeface="Georgia"/>
            </a:endParaRPr>
          </a:p>
        </p:txBody>
      </p:sp>
      <p:sp>
        <p:nvSpPr>
          <p:cNvPr id="235" name="Google Shape;235;p4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36" name="Google Shape;236;p43"/>
          <p:cNvPicPr preferRelativeResize="0"/>
          <p:nvPr/>
        </p:nvPicPr>
        <p:blipFill>
          <a:blip r:embed="rId3">
            <a:alphaModFix/>
          </a:blip>
          <a:stretch>
            <a:fillRect/>
          </a:stretch>
        </p:blipFill>
        <p:spPr>
          <a:xfrm>
            <a:off x="1213200" y="994850"/>
            <a:ext cx="6717586" cy="3843851"/>
          </a:xfrm>
          <a:prstGeom prst="rect">
            <a:avLst/>
          </a:prstGeom>
          <a:noFill/>
          <a:ln>
            <a:noFill/>
          </a:ln>
        </p:spPr>
      </p:pic>
      <p:sp>
        <p:nvSpPr>
          <p:cNvPr id="237" name="Google Shape;237;p43"/>
          <p:cNvSpPr txBox="1"/>
          <p:nvPr/>
        </p:nvSpPr>
        <p:spPr>
          <a:xfrm>
            <a:off x="121975" y="4838700"/>
            <a:ext cx="38016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Graph by Denny Britz (</a:t>
            </a:r>
            <a:r>
              <a:rPr lang="en" sz="900" u="sng">
                <a:solidFill>
                  <a:schemeClr val="hlink"/>
                </a:solidFill>
                <a:latin typeface="EB Garamond"/>
                <a:ea typeface="EB Garamond"/>
                <a:cs typeface="EB Garamond"/>
                <a:sym typeface="EB Garamond"/>
                <a:hlinkClick r:id="rId4"/>
              </a:rPr>
              <a:t>blog</a:t>
            </a:r>
            <a:r>
              <a:rPr lang="en" sz="900">
                <a:solidFill>
                  <a:srgbClr val="FFFFFF"/>
                </a:solidFill>
                <a:latin typeface="EB Garamond"/>
                <a:ea typeface="EB Garamond"/>
                <a:cs typeface="EB Garamond"/>
                <a:sym typeface="EB Garamond"/>
              </a:rPr>
              <a:t>)</a:t>
            </a:r>
            <a:endParaRPr sz="900">
              <a:solidFill>
                <a:srgbClr val="FFFFFF"/>
              </a:solidFill>
              <a:latin typeface="EB Garamond"/>
              <a:ea typeface="EB Garamond"/>
              <a:cs typeface="EB Garamond"/>
              <a:sym typeface="EB Garamon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2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1" name="Shape 241"/>
        <p:cNvGrpSpPr/>
        <p:nvPr/>
      </p:nvGrpSpPr>
      <p:grpSpPr>
        <a:xfrm>
          <a:off x="0" y="0"/>
          <a:ext cx="0" cy="0"/>
          <a:chOff x="0" y="0"/>
          <a:chExt cx="0" cy="0"/>
        </a:xfrm>
      </p:grpSpPr>
      <p:sp>
        <p:nvSpPr>
          <p:cNvPr id="242" name="Google Shape;242;p44"/>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BPTT</a:t>
            </a:r>
            <a:endParaRPr b="1">
              <a:latin typeface="Georgia"/>
              <a:ea typeface="Georgia"/>
              <a:cs typeface="Georgia"/>
              <a:sym typeface="Georgia"/>
            </a:endParaRPr>
          </a:p>
        </p:txBody>
      </p:sp>
      <p:sp>
        <p:nvSpPr>
          <p:cNvPr id="243" name="Google Shape;243;p4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4" name="Google Shape;244;p44"/>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Use sum of gradients each all timesteps to update parameters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Computationally expensive for a lot of timesteps</a:t>
            </a:r>
            <a:endParaRPr sz="2400">
              <a:solidFill>
                <a:srgbClr val="FFFFFF"/>
              </a:solidFill>
              <a:latin typeface="Georgia"/>
              <a:ea typeface="Georgia"/>
              <a:cs typeface="Georgia"/>
              <a:sym typeface="Georgi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8" name="Shape 248"/>
        <p:cNvGrpSpPr/>
        <p:nvPr/>
      </p:nvGrpSpPr>
      <p:grpSpPr>
        <a:xfrm>
          <a:off x="0" y="0"/>
          <a:ext cx="0" cy="0"/>
          <a:chOff x="0" y="0"/>
          <a:chExt cx="0" cy="0"/>
        </a:xfrm>
      </p:grpSpPr>
      <p:sp>
        <p:nvSpPr>
          <p:cNvPr id="249" name="Google Shape;249;p45"/>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Truncated BPTT</a:t>
            </a:r>
            <a:endParaRPr b="1">
              <a:latin typeface="Georgia"/>
              <a:ea typeface="Georgia"/>
              <a:cs typeface="Georgia"/>
              <a:sym typeface="Georgia"/>
            </a:endParaRPr>
          </a:p>
        </p:txBody>
      </p:sp>
      <p:sp>
        <p:nvSpPr>
          <p:cNvPr id="250" name="Google Shape;250;p4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1" name="Google Shape;251;p45"/>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Georgia"/>
                <a:ea typeface="Georgia"/>
                <a:cs typeface="Georgia"/>
                <a:sym typeface="Georgia"/>
              </a:rPr>
              <a:t>A fixed number of timesteps</a:t>
            </a:r>
            <a:endParaRPr sz="1800">
              <a:solidFill>
                <a:srgbClr val="FFFFFF"/>
              </a:solidFill>
              <a:latin typeface="Georgia"/>
              <a:ea typeface="Georgia"/>
              <a:cs typeface="Georgia"/>
              <a:sym typeface="Georgia"/>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5" name="Shape 255"/>
        <p:cNvGrpSpPr/>
        <p:nvPr/>
      </p:nvGrpSpPr>
      <p:grpSpPr>
        <a:xfrm>
          <a:off x="0" y="0"/>
          <a:ext cx="0" cy="0"/>
          <a:chOff x="0" y="0"/>
          <a:chExt cx="0" cy="0"/>
        </a:xfrm>
      </p:grpSpPr>
      <p:sp>
        <p:nvSpPr>
          <p:cNvPr id="256" name="Google Shape;256;p46"/>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Truncated BPTT</a:t>
            </a:r>
            <a:endParaRPr b="1">
              <a:latin typeface="Georgia"/>
              <a:ea typeface="Georgia"/>
              <a:cs typeface="Georgia"/>
              <a:sym typeface="Georgia"/>
            </a:endParaRPr>
          </a:p>
        </p:txBody>
      </p:sp>
      <p:sp>
        <p:nvSpPr>
          <p:cNvPr id="257" name="Google Shape;257;p4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58" name="Google Shape;258;p46"/>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Georgia"/>
                <a:ea typeface="Georgia"/>
                <a:cs typeface="Georgia"/>
                <a:sym typeface="Georgia"/>
              </a:rPr>
              <a:t>A fixed number of timesteps</a:t>
            </a:r>
            <a:endParaRPr sz="2400">
              <a:solidFill>
                <a:srgbClr val="FFFFFF"/>
              </a:solidFill>
              <a:latin typeface="Georgia"/>
              <a:ea typeface="Georgia"/>
              <a:cs typeface="Georgia"/>
              <a:sym typeface="Georgia"/>
            </a:endParaRPr>
          </a:p>
          <a:p>
            <a:pPr indent="0" lvl="0" marL="0" rtl="0" algn="l">
              <a:spcBef>
                <a:spcPts val="0"/>
              </a:spcBef>
              <a:spcAft>
                <a:spcPts val="0"/>
              </a:spcAft>
              <a:buNone/>
            </a:pPr>
            <a:r>
              <a:t/>
            </a:r>
            <a:endParaRPr sz="2400">
              <a:solidFill>
                <a:srgbClr val="FFFFFF"/>
              </a:solidFill>
              <a:latin typeface="Georgia"/>
              <a:ea typeface="Georgia"/>
              <a:cs typeface="Georgia"/>
              <a:sym typeface="Georgia"/>
            </a:endParaRPr>
          </a:p>
          <a:p>
            <a:pPr indent="-342900" lvl="0" marL="457200" rtl="0" algn="l">
              <a:spcBef>
                <a:spcPts val="0"/>
              </a:spcBef>
              <a:spcAft>
                <a:spcPts val="0"/>
              </a:spcAft>
              <a:buClr>
                <a:srgbClr val="FFFFFF"/>
              </a:buClr>
              <a:buSzPts val="1800"/>
              <a:buFont typeface="Georgia"/>
              <a:buChar char="●"/>
            </a:pPr>
            <a:r>
              <a:rPr lang="en" sz="1800">
                <a:solidFill>
                  <a:srgbClr val="FFFFFF"/>
                </a:solidFill>
                <a:latin typeface="Georgia"/>
                <a:ea typeface="Georgia"/>
                <a:cs typeface="Georgia"/>
                <a:sym typeface="Georgia"/>
              </a:rPr>
              <a:t>Won’t be able to capture the full sequential dependencies</a:t>
            </a:r>
            <a:endParaRPr sz="1800">
              <a:solidFill>
                <a:srgbClr val="FFFFFF"/>
              </a:solidFill>
              <a:latin typeface="Georgia"/>
              <a:ea typeface="Georgia"/>
              <a:cs typeface="Georgia"/>
              <a:sym typeface="Georgia"/>
            </a:endParaRPr>
          </a:p>
          <a:p>
            <a:pPr indent="-342900" lvl="0" marL="457200" rtl="0" algn="l">
              <a:spcBef>
                <a:spcPts val="0"/>
              </a:spcBef>
              <a:spcAft>
                <a:spcPts val="0"/>
              </a:spcAft>
              <a:buClr>
                <a:srgbClr val="FFFFFF"/>
              </a:buClr>
              <a:buSzPts val="1800"/>
              <a:buFont typeface="Georgia"/>
              <a:buChar char="●"/>
            </a:pPr>
            <a:r>
              <a:rPr lang="en" sz="1800">
                <a:solidFill>
                  <a:srgbClr val="FFFFFF"/>
                </a:solidFill>
                <a:latin typeface="Georgia"/>
                <a:ea typeface="Georgia"/>
                <a:cs typeface="Georgia"/>
                <a:sym typeface="Georgia"/>
              </a:rPr>
              <a:t>In non-eager TensorFlow, have to make sure all inputs are of the same length</a:t>
            </a:r>
            <a:endParaRPr sz="1800">
              <a:solidFill>
                <a:srgbClr val="FFFFFF"/>
              </a:solidFill>
              <a:latin typeface="Georgia"/>
              <a:ea typeface="Georgia"/>
              <a:cs typeface="Georgia"/>
              <a:sym typeface="Georgi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2" name="Shape 262"/>
        <p:cNvGrpSpPr/>
        <p:nvPr/>
      </p:nvGrpSpPr>
      <p:grpSpPr>
        <a:xfrm>
          <a:off x="0" y="0"/>
          <a:ext cx="0" cy="0"/>
          <a:chOff x="0" y="0"/>
          <a:chExt cx="0" cy="0"/>
        </a:xfrm>
      </p:grpSpPr>
      <p:sp>
        <p:nvSpPr>
          <p:cNvPr id="263" name="Google Shape;263;p47"/>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Exploding/vanishing Gradients</a:t>
            </a:r>
            <a:endParaRPr b="1">
              <a:latin typeface="Georgia"/>
              <a:ea typeface="Georgia"/>
              <a:cs typeface="Georgia"/>
              <a:sym typeface="Georgia"/>
            </a:endParaRPr>
          </a:p>
        </p:txBody>
      </p:sp>
      <p:sp>
        <p:nvSpPr>
          <p:cNvPr id="264" name="Google Shape;264;p4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65" name="Google Shape;265;p47"/>
          <p:cNvPicPr preferRelativeResize="0"/>
          <p:nvPr/>
        </p:nvPicPr>
        <p:blipFill>
          <a:blip r:embed="rId3">
            <a:alphaModFix/>
          </a:blip>
          <a:stretch>
            <a:fillRect/>
          </a:stretch>
        </p:blipFill>
        <p:spPr>
          <a:xfrm>
            <a:off x="1213200" y="994850"/>
            <a:ext cx="6717586" cy="3843851"/>
          </a:xfrm>
          <a:prstGeom prst="rect">
            <a:avLst/>
          </a:prstGeom>
          <a:noFill/>
          <a:ln>
            <a:noFill/>
          </a:ln>
        </p:spPr>
      </p:pic>
      <p:sp>
        <p:nvSpPr>
          <p:cNvPr id="266" name="Google Shape;266;p47"/>
          <p:cNvSpPr txBox="1"/>
          <p:nvPr/>
        </p:nvSpPr>
        <p:spPr>
          <a:xfrm>
            <a:off x="121975" y="4838700"/>
            <a:ext cx="38016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Graph by Denny Britz (</a:t>
            </a:r>
            <a:r>
              <a:rPr lang="en" sz="900" u="sng">
                <a:solidFill>
                  <a:schemeClr val="hlink"/>
                </a:solidFill>
                <a:latin typeface="EB Garamond"/>
                <a:ea typeface="EB Garamond"/>
                <a:cs typeface="EB Garamond"/>
                <a:sym typeface="EB Garamond"/>
                <a:hlinkClick r:id="rId4"/>
              </a:rPr>
              <a:t>blog</a:t>
            </a:r>
            <a:r>
              <a:rPr lang="en" sz="900">
                <a:solidFill>
                  <a:srgbClr val="FFFFFF"/>
                </a:solidFill>
                <a:latin typeface="EB Garamond"/>
                <a:ea typeface="EB Garamond"/>
                <a:cs typeface="EB Garamond"/>
                <a:sym typeface="EB Garamond"/>
              </a:rPr>
              <a:t>)</a:t>
            </a:r>
            <a:endParaRPr sz="900">
              <a:solidFill>
                <a:srgbClr val="FFFFFF"/>
              </a:solidFill>
              <a:latin typeface="EB Garamond"/>
              <a:ea typeface="EB Garamond"/>
              <a:cs typeface="EB Garamond"/>
              <a:sym typeface="EB Garamon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48"/>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The problem with RNNs</a:t>
            </a:r>
            <a:endParaRPr b="1">
              <a:latin typeface="Georgia"/>
              <a:ea typeface="Georgia"/>
              <a:cs typeface="Georgia"/>
              <a:sym typeface="Georgia"/>
            </a:endParaRPr>
          </a:p>
        </p:txBody>
      </p:sp>
      <p:sp>
        <p:nvSpPr>
          <p:cNvPr id="272" name="Google Shape;272;p4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73" name="Google Shape;273;p48"/>
          <p:cNvSpPr txBox="1"/>
          <p:nvPr/>
        </p:nvSpPr>
        <p:spPr>
          <a:xfrm>
            <a:off x="1137625" y="1802725"/>
            <a:ext cx="7034100" cy="1953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rgbClr val="FFFFFF"/>
              </a:buClr>
              <a:buSzPts val="1800"/>
              <a:buFont typeface="Georgia"/>
              <a:buChar char="●"/>
            </a:pPr>
            <a:r>
              <a:rPr lang="en" sz="1800">
                <a:solidFill>
                  <a:srgbClr val="FFFFFF"/>
                </a:solidFill>
                <a:latin typeface="Georgia"/>
                <a:ea typeface="Georgia"/>
                <a:cs typeface="Georgia"/>
                <a:sym typeface="Georgia"/>
              </a:rPr>
              <a:t>In practice, RNNs aren’t very good at capturing long-term dependencies</a:t>
            </a:r>
            <a:endParaRPr sz="1800">
              <a:solidFill>
                <a:srgbClr val="FFFFFF"/>
              </a:solidFill>
              <a:latin typeface="Georgia"/>
              <a:ea typeface="Georgia"/>
              <a:cs typeface="Georgia"/>
              <a:sym typeface="Georgia"/>
            </a:endParaRPr>
          </a:p>
          <a:p>
            <a:pPr indent="0" lvl="0" marL="0" rtl="0" algn="l">
              <a:spcBef>
                <a:spcPts val="0"/>
              </a:spcBef>
              <a:spcAft>
                <a:spcPts val="0"/>
              </a:spcAft>
              <a:buNone/>
            </a:pPr>
            <a:r>
              <a:t/>
            </a:r>
            <a:endParaRPr sz="1800">
              <a:solidFill>
                <a:srgbClr val="FFFFFF"/>
              </a:solidFill>
              <a:latin typeface="Georgia"/>
              <a:ea typeface="Georgia"/>
              <a:cs typeface="Georgia"/>
              <a:sym typeface="Georgia"/>
            </a:endParaRPr>
          </a:p>
          <a:p>
            <a:pPr indent="0" lvl="0" marL="0" rtl="0" algn="l">
              <a:spcBef>
                <a:spcPts val="0"/>
              </a:spcBef>
              <a:spcAft>
                <a:spcPts val="0"/>
              </a:spcAft>
              <a:buNone/>
            </a:pPr>
            <a:r>
              <a:rPr lang="en" sz="1800">
                <a:solidFill>
                  <a:srgbClr val="FFFFFF"/>
                </a:solidFill>
                <a:latin typeface="Georgia"/>
                <a:ea typeface="Georgia"/>
                <a:cs typeface="Georgia"/>
                <a:sym typeface="Georgia"/>
              </a:rPr>
              <a:t>“I grew up in France… I speak fluent ???”</a:t>
            </a:r>
            <a:endParaRPr sz="1800">
              <a:solidFill>
                <a:srgbClr val="FFFFFF"/>
              </a:solidFill>
              <a:latin typeface="Georgia"/>
              <a:ea typeface="Georgia"/>
              <a:cs typeface="Georgia"/>
              <a:sym typeface="Georgia"/>
            </a:endParaRPr>
          </a:p>
          <a:p>
            <a:pPr indent="0" lvl="0" marL="0" rtl="0" algn="l">
              <a:spcBef>
                <a:spcPts val="0"/>
              </a:spcBef>
              <a:spcAft>
                <a:spcPts val="0"/>
              </a:spcAft>
              <a:buNone/>
            </a:pPr>
            <a:r>
              <a:rPr lang="en" sz="1800">
                <a:solidFill>
                  <a:srgbClr val="FFFFFF"/>
                </a:solidFill>
                <a:latin typeface="Georgia"/>
                <a:ea typeface="Georgia"/>
                <a:cs typeface="Georgia"/>
                <a:sym typeface="Georgia"/>
              </a:rPr>
              <a:t>-&gt; Needs information from way back</a:t>
            </a:r>
            <a:endParaRPr sz="1800">
              <a:solidFill>
                <a:srgbClr val="FFFFFF"/>
              </a:solidFill>
              <a:latin typeface="Georgia"/>
              <a:ea typeface="Georgia"/>
              <a:cs typeface="Georgia"/>
              <a:sym typeface="Georgia"/>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7" name="Shape 277"/>
        <p:cNvGrpSpPr/>
        <p:nvPr/>
      </p:nvGrpSpPr>
      <p:grpSpPr>
        <a:xfrm>
          <a:off x="0" y="0"/>
          <a:ext cx="0" cy="0"/>
          <a:chOff x="0" y="0"/>
          <a:chExt cx="0" cy="0"/>
        </a:xfrm>
      </p:grpSpPr>
      <p:sp>
        <p:nvSpPr>
          <p:cNvPr id="278" name="Google Shape;278;p49"/>
          <p:cNvSpPr txBox="1"/>
          <p:nvPr>
            <p:ph type="ctrTitle"/>
          </p:nvPr>
        </p:nvSpPr>
        <p:spPr>
          <a:xfrm>
            <a:off x="499500" y="2284300"/>
            <a:ext cx="8145000" cy="114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Georgia"/>
                <a:ea typeface="Georgia"/>
                <a:cs typeface="Georgia"/>
                <a:sym typeface="Georgia"/>
              </a:rPr>
              <a:t>Gated Recurrent Units</a:t>
            </a:r>
            <a:endParaRPr>
              <a:latin typeface="Georgia"/>
              <a:ea typeface="Georgia"/>
              <a:cs typeface="Georgia"/>
              <a:sym typeface="Georgia"/>
            </a:endParaRPr>
          </a:p>
        </p:txBody>
      </p:sp>
      <p:sp>
        <p:nvSpPr>
          <p:cNvPr id="279" name="Google Shape;279;p4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2"/>
                </a:solidFill>
              </a:rPr>
              <a:t>‹#›</a:t>
            </a:fld>
            <a:endParaRPr>
              <a:solidFill>
                <a:schemeClr val="lt2"/>
              </a:solidFill>
            </a:endParaRPr>
          </a:p>
        </p:txBody>
      </p:sp>
      <p:pic>
        <p:nvPicPr>
          <p:cNvPr id="280" name="Google Shape;280;p49"/>
          <p:cNvPicPr preferRelativeResize="0"/>
          <p:nvPr/>
        </p:nvPicPr>
        <p:blipFill>
          <a:blip r:embed="rId3">
            <a:alphaModFix/>
          </a:blip>
          <a:stretch>
            <a:fillRect/>
          </a:stretch>
        </p:blipFill>
        <p:spPr>
          <a:xfrm>
            <a:off x="3809450" y="598975"/>
            <a:ext cx="1163600" cy="1468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4" name="Shape 284"/>
        <p:cNvGrpSpPr/>
        <p:nvPr/>
      </p:nvGrpSpPr>
      <p:grpSpPr>
        <a:xfrm>
          <a:off x="0" y="0"/>
          <a:ext cx="0" cy="0"/>
          <a:chOff x="0" y="0"/>
          <a:chExt cx="0" cy="0"/>
        </a:xfrm>
      </p:grpSpPr>
      <p:sp>
        <p:nvSpPr>
          <p:cNvPr id="285" name="Google Shape;285;p50"/>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The rise of LSTMs</a:t>
            </a:r>
            <a:endParaRPr b="1">
              <a:latin typeface="Georgia"/>
              <a:ea typeface="Georgia"/>
              <a:cs typeface="Georgia"/>
              <a:sym typeface="Georgia"/>
            </a:endParaRPr>
          </a:p>
        </p:txBody>
      </p:sp>
      <p:sp>
        <p:nvSpPr>
          <p:cNvPr id="286" name="Google Shape;286;p5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287" name="Google Shape;287;p50"/>
          <p:cNvPicPr preferRelativeResize="0"/>
          <p:nvPr/>
        </p:nvPicPr>
        <p:blipFill>
          <a:blip r:embed="rId3">
            <a:alphaModFix/>
          </a:blip>
          <a:stretch>
            <a:fillRect/>
          </a:stretch>
        </p:blipFill>
        <p:spPr>
          <a:xfrm>
            <a:off x="152400" y="1528000"/>
            <a:ext cx="8839203" cy="2602085"/>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1" name="Shape 291"/>
        <p:cNvGrpSpPr/>
        <p:nvPr/>
      </p:nvGrpSpPr>
      <p:grpSpPr>
        <a:xfrm>
          <a:off x="0" y="0"/>
          <a:ext cx="0" cy="0"/>
          <a:chOff x="0" y="0"/>
          <a:chExt cx="0" cy="0"/>
        </a:xfrm>
      </p:grpSpPr>
      <p:sp>
        <p:nvSpPr>
          <p:cNvPr id="292" name="Google Shape;292;p51"/>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The rise of LSTMs</a:t>
            </a:r>
            <a:endParaRPr b="1">
              <a:latin typeface="Georgia"/>
              <a:ea typeface="Georgia"/>
              <a:cs typeface="Georgia"/>
              <a:sym typeface="Georgia"/>
            </a:endParaRPr>
          </a:p>
        </p:txBody>
      </p:sp>
      <p:sp>
        <p:nvSpPr>
          <p:cNvPr id="293" name="Google Shape;293;p5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94" name="Google Shape;294;p51"/>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Using a gating mechanism to c</a:t>
            </a:r>
            <a:r>
              <a:rPr lang="en" sz="2400">
                <a:solidFill>
                  <a:srgbClr val="FFFFFF"/>
                </a:solidFill>
                <a:latin typeface="Georgia"/>
                <a:ea typeface="Georgia"/>
                <a:cs typeface="Georgia"/>
                <a:sym typeface="Georgia"/>
              </a:rPr>
              <a:t>ontrol </a:t>
            </a:r>
            <a:r>
              <a:rPr lang="en" sz="2400">
                <a:solidFill>
                  <a:srgbClr val="FFFFFF"/>
                </a:solidFill>
                <a:latin typeface="Georgia"/>
                <a:ea typeface="Georgia"/>
                <a:cs typeface="Georgia"/>
                <a:sym typeface="Georgia"/>
              </a:rPr>
              <a:t>what information to enter and emit from the cell at each timestep</a:t>
            </a:r>
            <a:endParaRPr sz="2400">
              <a:solidFill>
                <a:srgbClr val="FFFFFF"/>
              </a:solidFill>
              <a:latin typeface="Georgia"/>
              <a:ea typeface="Georgia"/>
              <a:cs typeface="Georgia"/>
              <a:sym typeface="Georgia"/>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52"/>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The rise of LSTMs</a:t>
            </a:r>
            <a:endParaRPr b="1">
              <a:latin typeface="Georgia"/>
              <a:ea typeface="Georgia"/>
              <a:cs typeface="Georgia"/>
              <a:sym typeface="Georgia"/>
            </a:endParaRPr>
          </a:p>
        </p:txBody>
      </p:sp>
      <p:sp>
        <p:nvSpPr>
          <p:cNvPr id="300" name="Google Shape;300;p5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1" name="Google Shape;301;p52"/>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FFFFFF"/>
              </a:buClr>
              <a:buSzPts val="1600"/>
              <a:buFont typeface="Georgia"/>
              <a:buChar char="●"/>
            </a:pPr>
            <a:r>
              <a:rPr lang="en" sz="1600">
                <a:solidFill>
                  <a:srgbClr val="FFFFFF"/>
                </a:solidFill>
                <a:latin typeface="Georgia"/>
                <a:ea typeface="Georgia"/>
                <a:cs typeface="Georgia"/>
                <a:sym typeface="Georgia"/>
              </a:rPr>
              <a:t>input gate: how much of the current input to let through.</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en" sz="1600">
                <a:solidFill>
                  <a:srgbClr val="FFFFFF"/>
                </a:solidFill>
                <a:latin typeface="Georgia"/>
                <a:ea typeface="Georgia"/>
                <a:cs typeface="Georgia"/>
                <a:sym typeface="Georgia"/>
              </a:rPr>
              <a:t>forget gate: how much of the previous state to take into account. </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en" sz="1600">
                <a:solidFill>
                  <a:srgbClr val="FFFFFF"/>
                </a:solidFill>
                <a:latin typeface="Georgia"/>
                <a:ea typeface="Georgia"/>
                <a:cs typeface="Georgia"/>
                <a:sym typeface="Georgia"/>
              </a:rPr>
              <a:t>output gate: how much of the hidden state to expose to the next step.</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en" sz="1600">
                <a:solidFill>
                  <a:srgbClr val="FFFFFF"/>
                </a:solidFill>
                <a:latin typeface="Georgia"/>
                <a:ea typeface="Georgia"/>
                <a:cs typeface="Georgia"/>
                <a:sym typeface="Georgia"/>
              </a:rPr>
              <a:t>candidate gate</a:t>
            </a:r>
            <a:endParaRPr sz="1600">
              <a:solidFill>
                <a:srgbClr val="FFFFFF"/>
              </a:solidFill>
              <a:latin typeface="Georgia"/>
              <a:ea typeface="Georgia"/>
              <a:cs typeface="Georgia"/>
              <a:sym typeface="Georgia"/>
            </a:endParaRPr>
          </a:p>
          <a:p>
            <a:pPr indent="-330200" lvl="0" marL="457200" rtl="0" algn="l">
              <a:spcBef>
                <a:spcPts val="0"/>
              </a:spcBef>
              <a:spcAft>
                <a:spcPts val="0"/>
              </a:spcAft>
              <a:buClr>
                <a:srgbClr val="FFFFFF"/>
              </a:buClr>
              <a:buSzPts val="1600"/>
              <a:buFont typeface="Georgia"/>
              <a:buChar char="●"/>
            </a:pPr>
            <a:r>
              <a:rPr lang="en" sz="1600">
                <a:solidFill>
                  <a:srgbClr val="FFFFFF"/>
                </a:solidFill>
                <a:latin typeface="Georgia"/>
                <a:ea typeface="Georgia"/>
                <a:cs typeface="Georgia"/>
                <a:sym typeface="Georgia"/>
              </a:rPr>
              <a:t>final memory cell</a:t>
            </a:r>
            <a:endParaRPr sz="1600">
              <a:solidFill>
                <a:srgbClr val="FFFFFF"/>
              </a:solidFill>
              <a:latin typeface="Georgia"/>
              <a:ea typeface="Georgia"/>
              <a:cs typeface="Georgia"/>
              <a:sym typeface="Georgia"/>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p53"/>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The rise of LSTMs</a:t>
            </a:r>
            <a:endParaRPr b="1">
              <a:latin typeface="Georgia"/>
              <a:ea typeface="Georgia"/>
              <a:cs typeface="Georgia"/>
              <a:sym typeface="Georgia"/>
            </a:endParaRPr>
          </a:p>
        </p:txBody>
      </p:sp>
      <p:sp>
        <p:nvSpPr>
          <p:cNvPr id="307" name="Google Shape;307;p5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08" name="Google Shape;308;p53"/>
          <p:cNvSpPr txBox="1"/>
          <p:nvPr/>
        </p:nvSpPr>
        <p:spPr>
          <a:xfrm>
            <a:off x="833450" y="4597425"/>
            <a:ext cx="29256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pic>
        <p:nvPicPr>
          <p:cNvPr id="309" name="Google Shape;309;p53"/>
          <p:cNvPicPr preferRelativeResize="0"/>
          <p:nvPr/>
        </p:nvPicPr>
        <p:blipFill>
          <a:blip r:embed="rId3">
            <a:alphaModFix/>
          </a:blip>
          <a:stretch>
            <a:fillRect/>
          </a:stretch>
        </p:blipFill>
        <p:spPr>
          <a:xfrm>
            <a:off x="933450" y="1303700"/>
            <a:ext cx="7277100" cy="2800350"/>
          </a:xfrm>
          <a:prstGeom prst="rect">
            <a:avLst/>
          </a:prstGeom>
          <a:noFill/>
          <a:ln>
            <a:noFill/>
          </a:ln>
        </p:spPr>
      </p:pic>
      <p:sp>
        <p:nvSpPr>
          <p:cNvPr id="310" name="Google Shape;310;p53"/>
          <p:cNvSpPr txBox="1"/>
          <p:nvPr/>
        </p:nvSpPr>
        <p:spPr>
          <a:xfrm>
            <a:off x="121975" y="4838700"/>
            <a:ext cx="53553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From CS 224D Lecture Note</a:t>
            </a:r>
            <a:endParaRPr sz="900">
              <a:solidFill>
                <a:srgbClr val="FFFFFF"/>
              </a:solidFill>
              <a:latin typeface="EB Garamond"/>
              <a:ea typeface="EB Garamond"/>
              <a:cs typeface="EB Garamond"/>
              <a:sym typeface="EB 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1" name="Shape 111"/>
        <p:cNvGrpSpPr/>
        <p:nvPr/>
      </p:nvGrpSpPr>
      <p:grpSpPr>
        <a:xfrm>
          <a:off x="0" y="0"/>
          <a:ext cx="0" cy="0"/>
          <a:chOff x="0" y="0"/>
          <a:chExt cx="0" cy="0"/>
        </a:xfrm>
      </p:grpSpPr>
      <p:sp>
        <p:nvSpPr>
          <p:cNvPr id="112" name="Google Shape;112;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Boston Dynamics</a:t>
            </a:r>
            <a:endParaRPr b="1">
              <a:latin typeface="Georgia"/>
              <a:ea typeface="Georgia"/>
              <a:cs typeface="Georgia"/>
              <a:sym typeface="Georgia"/>
            </a:endParaRPr>
          </a:p>
        </p:txBody>
      </p:sp>
      <p:sp>
        <p:nvSpPr>
          <p:cNvPr id="113" name="Google Shape;113;p2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14" name="Google Shape;114;p27" title="Hey Buddy, Can You Give Me a Hand?">
            <a:hlinkClick r:id="rId3"/>
          </p:cNvPr>
          <p:cNvPicPr preferRelativeResize="0"/>
          <p:nvPr/>
        </p:nvPicPr>
        <p:blipFill>
          <a:blip r:embed="rId4">
            <a:alphaModFix/>
          </a:blip>
          <a:stretch>
            <a:fillRect/>
          </a:stretch>
        </p:blipFill>
        <p:spPr>
          <a:xfrm>
            <a:off x="2369425" y="1169350"/>
            <a:ext cx="4572000" cy="3429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4" name="Shape 314"/>
        <p:cNvGrpSpPr/>
        <p:nvPr/>
      </p:nvGrpSpPr>
      <p:grpSpPr>
        <a:xfrm>
          <a:off x="0" y="0"/>
          <a:ext cx="0" cy="0"/>
          <a:chOff x="0" y="0"/>
          <a:chExt cx="0" cy="0"/>
        </a:xfrm>
      </p:grpSpPr>
      <p:sp>
        <p:nvSpPr>
          <p:cNvPr id="315" name="Google Shape;315;p54"/>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The rise of LSTMs</a:t>
            </a:r>
            <a:endParaRPr b="1">
              <a:latin typeface="Georgia"/>
              <a:ea typeface="Georgia"/>
              <a:cs typeface="Georgia"/>
              <a:sym typeface="Georgia"/>
            </a:endParaRPr>
          </a:p>
        </p:txBody>
      </p:sp>
      <p:sp>
        <p:nvSpPr>
          <p:cNvPr id="316" name="Google Shape;316;p5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17" name="Google Shape;317;p54"/>
          <p:cNvPicPr preferRelativeResize="0"/>
          <p:nvPr/>
        </p:nvPicPr>
        <p:blipFill>
          <a:blip r:embed="rId3">
            <a:alphaModFix/>
          </a:blip>
          <a:stretch>
            <a:fillRect/>
          </a:stretch>
        </p:blipFill>
        <p:spPr>
          <a:xfrm>
            <a:off x="1917801" y="768550"/>
            <a:ext cx="5308392" cy="4036974"/>
          </a:xfrm>
          <a:prstGeom prst="rect">
            <a:avLst/>
          </a:prstGeom>
          <a:noFill/>
          <a:ln>
            <a:noFill/>
          </a:ln>
        </p:spPr>
      </p:pic>
      <p:sp>
        <p:nvSpPr>
          <p:cNvPr id="318" name="Google Shape;318;p54"/>
          <p:cNvSpPr txBox="1"/>
          <p:nvPr/>
        </p:nvSpPr>
        <p:spPr>
          <a:xfrm>
            <a:off x="121975" y="4838700"/>
            <a:ext cx="53553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From CS 224D Lecture Note</a:t>
            </a:r>
            <a:endParaRPr sz="900">
              <a:solidFill>
                <a:srgbClr val="FFFFFF"/>
              </a:solidFill>
              <a:latin typeface="EB Garamond"/>
              <a:ea typeface="EB Garamond"/>
              <a:cs typeface="EB Garamond"/>
              <a:sym typeface="EB Garamon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2" name="Shape 322"/>
        <p:cNvGrpSpPr/>
        <p:nvPr/>
      </p:nvGrpSpPr>
      <p:grpSpPr>
        <a:xfrm>
          <a:off x="0" y="0"/>
          <a:ext cx="0" cy="0"/>
          <a:chOff x="0" y="0"/>
          <a:chExt cx="0" cy="0"/>
        </a:xfrm>
      </p:grpSpPr>
      <p:sp>
        <p:nvSpPr>
          <p:cNvPr id="323" name="Google Shape;323;p55"/>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The rise of LSTMs</a:t>
            </a:r>
            <a:endParaRPr b="1">
              <a:latin typeface="Georgia"/>
              <a:ea typeface="Georgia"/>
              <a:cs typeface="Georgia"/>
              <a:sym typeface="Georgia"/>
            </a:endParaRPr>
          </a:p>
        </p:txBody>
      </p:sp>
      <p:sp>
        <p:nvSpPr>
          <p:cNvPr id="324" name="Google Shape;324;p5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25" name="Google Shape;325;p55"/>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Closer to how humans process information</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The idea is not new. Hochreiter and Schmidhuber published the paper in 1997*</a:t>
            </a:r>
            <a:endParaRPr sz="2400">
              <a:solidFill>
                <a:srgbClr val="FFFFFF"/>
              </a:solidFill>
              <a:latin typeface="Georgia"/>
              <a:ea typeface="Georgia"/>
              <a:cs typeface="Georgia"/>
              <a:sym typeface="Georgia"/>
            </a:endParaRPr>
          </a:p>
        </p:txBody>
      </p:sp>
      <p:sp>
        <p:nvSpPr>
          <p:cNvPr id="326" name="Google Shape;326;p55"/>
          <p:cNvSpPr txBox="1"/>
          <p:nvPr/>
        </p:nvSpPr>
        <p:spPr>
          <a:xfrm>
            <a:off x="121975" y="4838700"/>
            <a:ext cx="53553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*Hochreiter, Sepp, and Jürgen Schmidhuber. "Long short-term memory." Neural computation 9.8 (1997): 1735-1780.</a:t>
            </a:r>
            <a:endParaRPr sz="900">
              <a:solidFill>
                <a:srgbClr val="FFFFFF"/>
              </a:solidFill>
              <a:latin typeface="EB Garamond"/>
              <a:ea typeface="EB Garamond"/>
              <a:cs typeface="EB Garamond"/>
              <a:sym typeface="EB Garamon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0" name="Shape 330"/>
        <p:cNvGrpSpPr/>
        <p:nvPr/>
      </p:nvGrpSpPr>
      <p:grpSpPr>
        <a:xfrm>
          <a:off x="0" y="0"/>
          <a:ext cx="0" cy="0"/>
          <a:chOff x="0" y="0"/>
          <a:chExt cx="0" cy="0"/>
        </a:xfrm>
      </p:grpSpPr>
      <p:sp>
        <p:nvSpPr>
          <p:cNvPr id="331" name="Google Shape;331;p56"/>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The rise of LSTMs</a:t>
            </a:r>
            <a:endParaRPr b="1">
              <a:latin typeface="Georgia"/>
              <a:ea typeface="Georgia"/>
              <a:cs typeface="Georgia"/>
              <a:sym typeface="Georgia"/>
            </a:endParaRPr>
          </a:p>
        </p:txBody>
      </p:sp>
      <p:sp>
        <p:nvSpPr>
          <p:cNvPr id="332" name="Google Shape;332;p5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33" name="Google Shape;333;p56"/>
          <p:cNvSpPr txBox="1"/>
          <p:nvPr/>
        </p:nvSpPr>
        <p:spPr>
          <a:xfrm>
            <a:off x="1860925" y="4861700"/>
            <a:ext cx="5244000" cy="393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rPr>
              <a:t>Visualization of LSTM in action by Alex Graves (DeepMind)</a:t>
            </a:r>
            <a:endParaRPr>
              <a:solidFill>
                <a:srgbClr val="FFFFFF"/>
              </a:solidFill>
            </a:endParaRPr>
          </a:p>
          <a:p>
            <a:pPr indent="0" lvl="0" marL="0" rtl="0" algn="l">
              <a:spcBef>
                <a:spcPts val="0"/>
              </a:spcBef>
              <a:spcAft>
                <a:spcPts val="0"/>
              </a:spcAft>
              <a:buNone/>
            </a:pPr>
            <a:r>
              <a:t/>
            </a:r>
            <a:endParaRPr>
              <a:solidFill>
                <a:srgbClr val="FFFFFF"/>
              </a:solidFill>
            </a:endParaRPr>
          </a:p>
        </p:txBody>
      </p:sp>
      <p:pic>
        <p:nvPicPr>
          <p:cNvPr id="334" name="Google Shape;334;p56" title="LSTM RNN Demo">
            <a:hlinkClick r:id="rId3"/>
          </p:cNvPr>
          <p:cNvPicPr preferRelativeResize="0"/>
          <p:nvPr/>
        </p:nvPicPr>
        <p:blipFill>
          <a:blip r:embed="rId4">
            <a:alphaModFix/>
          </a:blip>
          <a:stretch>
            <a:fillRect/>
          </a:stretch>
        </p:blipFill>
        <p:spPr>
          <a:xfrm>
            <a:off x="1809275" y="808677"/>
            <a:ext cx="5295653" cy="3971725"/>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8" name="Shape 338"/>
        <p:cNvGrpSpPr/>
        <p:nvPr/>
      </p:nvGrpSpPr>
      <p:grpSpPr>
        <a:xfrm>
          <a:off x="0" y="0"/>
          <a:ext cx="0" cy="0"/>
          <a:chOff x="0" y="0"/>
          <a:chExt cx="0" cy="0"/>
        </a:xfrm>
      </p:grpSpPr>
      <p:sp>
        <p:nvSpPr>
          <p:cNvPr id="339" name="Google Shape;339;p57"/>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LSTMs vs GRUs</a:t>
            </a:r>
            <a:endParaRPr b="1">
              <a:latin typeface="Georgia"/>
              <a:ea typeface="Georgia"/>
              <a:cs typeface="Georgia"/>
              <a:sym typeface="Georgia"/>
            </a:endParaRPr>
          </a:p>
        </p:txBody>
      </p:sp>
      <p:sp>
        <p:nvSpPr>
          <p:cNvPr id="340" name="Google Shape;340;p5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41" name="Google Shape;341;p57"/>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Georgia"/>
                <a:ea typeface="Georgia"/>
                <a:cs typeface="Georgia"/>
                <a:sym typeface="Georgia"/>
              </a:rPr>
              <a:t>People find LSTMs work well, but unnecessarily complicated, so they introduced GRUs</a:t>
            </a:r>
            <a:endParaRPr sz="2400">
              <a:solidFill>
                <a:srgbClr val="FFFFFF"/>
              </a:solidFill>
              <a:latin typeface="Georgia"/>
              <a:ea typeface="Georgia"/>
              <a:cs typeface="Georgia"/>
              <a:sym typeface="Georgia"/>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5" name="Shape 345"/>
        <p:cNvGrpSpPr/>
        <p:nvPr/>
      </p:nvGrpSpPr>
      <p:grpSpPr>
        <a:xfrm>
          <a:off x="0" y="0"/>
          <a:ext cx="0" cy="0"/>
          <a:chOff x="0" y="0"/>
          <a:chExt cx="0" cy="0"/>
        </a:xfrm>
      </p:grpSpPr>
      <p:sp>
        <p:nvSpPr>
          <p:cNvPr id="346" name="Google Shape;346;p58"/>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GRUs (Gated Recurrent Units)</a:t>
            </a:r>
            <a:endParaRPr b="1">
              <a:latin typeface="Georgia"/>
              <a:ea typeface="Georgia"/>
              <a:cs typeface="Georgia"/>
              <a:sym typeface="Georgia"/>
            </a:endParaRPr>
          </a:p>
          <a:p>
            <a:pPr indent="0" lvl="0" marL="0" rtl="0" algn="ctr">
              <a:spcBef>
                <a:spcPts val="0"/>
              </a:spcBef>
              <a:spcAft>
                <a:spcPts val="0"/>
              </a:spcAft>
              <a:buNone/>
            </a:pPr>
            <a:r>
              <a:t/>
            </a:r>
            <a:endParaRPr b="1">
              <a:latin typeface="Georgia"/>
              <a:ea typeface="Georgia"/>
              <a:cs typeface="Georgia"/>
              <a:sym typeface="Georgia"/>
            </a:endParaRPr>
          </a:p>
        </p:txBody>
      </p:sp>
      <p:sp>
        <p:nvSpPr>
          <p:cNvPr id="347" name="Google Shape;347;p5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48" name="Google Shape;348;p58"/>
          <p:cNvPicPr preferRelativeResize="0"/>
          <p:nvPr/>
        </p:nvPicPr>
        <p:blipFill>
          <a:blip r:embed="rId3">
            <a:alphaModFix/>
          </a:blip>
          <a:stretch>
            <a:fillRect/>
          </a:stretch>
        </p:blipFill>
        <p:spPr>
          <a:xfrm>
            <a:off x="895213" y="1098150"/>
            <a:ext cx="7518916" cy="3565075"/>
          </a:xfrm>
          <a:prstGeom prst="rect">
            <a:avLst/>
          </a:prstGeom>
          <a:noFill/>
          <a:ln>
            <a:noFill/>
          </a:ln>
        </p:spPr>
      </p:pic>
      <p:sp>
        <p:nvSpPr>
          <p:cNvPr id="349" name="Google Shape;349;p58"/>
          <p:cNvSpPr txBox="1"/>
          <p:nvPr/>
        </p:nvSpPr>
        <p:spPr>
          <a:xfrm>
            <a:off x="121975" y="4838700"/>
            <a:ext cx="53553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From CS 224D Lecture Note</a:t>
            </a:r>
            <a:endParaRPr sz="900">
              <a:solidFill>
                <a:srgbClr val="FFFFFF"/>
              </a:solidFill>
              <a:latin typeface="EB Garamond"/>
              <a:ea typeface="EB Garamond"/>
              <a:cs typeface="EB Garamond"/>
              <a:sym typeface="EB Garamond"/>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3" name="Shape 353"/>
        <p:cNvGrpSpPr/>
        <p:nvPr/>
      </p:nvGrpSpPr>
      <p:grpSpPr>
        <a:xfrm>
          <a:off x="0" y="0"/>
          <a:ext cx="0" cy="0"/>
          <a:chOff x="0" y="0"/>
          <a:chExt cx="0" cy="0"/>
        </a:xfrm>
      </p:grpSpPr>
      <p:sp>
        <p:nvSpPr>
          <p:cNvPr id="354" name="Google Shape;354;p59"/>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GRUs (Gated Recurrent Units)</a:t>
            </a:r>
            <a:endParaRPr b="1">
              <a:latin typeface="Georgia"/>
              <a:ea typeface="Georgia"/>
              <a:cs typeface="Georgia"/>
              <a:sym typeface="Georgia"/>
            </a:endParaRPr>
          </a:p>
        </p:txBody>
      </p:sp>
      <p:sp>
        <p:nvSpPr>
          <p:cNvPr id="355" name="Google Shape;355;p5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56" name="Google Shape;356;p59"/>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Computationally less expensive</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Performance on par with LSTMs*</a:t>
            </a:r>
            <a:endParaRPr sz="2400">
              <a:solidFill>
                <a:srgbClr val="FFFFFF"/>
              </a:solidFill>
              <a:latin typeface="Georgia"/>
              <a:ea typeface="Georgia"/>
              <a:cs typeface="Georgia"/>
              <a:sym typeface="Georgia"/>
            </a:endParaRPr>
          </a:p>
          <a:p>
            <a:pPr indent="0" lvl="0" marL="0" rtl="0" algn="l">
              <a:spcBef>
                <a:spcPts val="0"/>
              </a:spcBef>
              <a:spcAft>
                <a:spcPts val="0"/>
              </a:spcAft>
              <a:buNone/>
            </a:pPr>
            <a:r>
              <a:t/>
            </a:r>
            <a:endParaRPr sz="2400">
              <a:solidFill>
                <a:srgbClr val="FFFFFF"/>
              </a:solidFill>
              <a:latin typeface="Georgia"/>
              <a:ea typeface="Georgia"/>
              <a:cs typeface="Georgia"/>
              <a:sym typeface="Georgia"/>
            </a:endParaRPr>
          </a:p>
        </p:txBody>
      </p:sp>
      <p:sp>
        <p:nvSpPr>
          <p:cNvPr id="357" name="Google Shape;357;p59"/>
          <p:cNvSpPr txBox="1"/>
          <p:nvPr/>
        </p:nvSpPr>
        <p:spPr>
          <a:xfrm>
            <a:off x="1137625" y="4272850"/>
            <a:ext cx="58551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358" name="Google Shape;358;p59"/>
          <p:cNvSpPr txBox="1"/>
          <p:nvPr/>
        </p:nvSpPr>
        <p:spPr>
          <a:xfrm>
            <a:off x="121975" y="4838700"/>
            <a:ext cx="53553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*Chung, Junyoung, et al. "Empirical evaluation of gated recurrent neural networks on sequence modeling." arXiv preprint arXiv:1412.3555 (2014).</a:t>
            </a:r>
            <a:endParaRPr sz="900">
              <a:solidFill>
                <a:srgbClr val="FFFFFF"/>
              </a:solidFill>
              <a:latin typeface="EB Garamond"/>
              <a:ea typeface="EB Garamond"/>
              <a:cs typeface="EB Garamond"/>
              <a:sym typeface="EB Garamond"/>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60"/>
          <p:cNvSpPr txBox="1"/>
          <p:nvPr>
            <p:ph type="ctrTitle"/>
          </p:nvPr>
        </p:nvSpPr>
        <p:spPr>
          <a:xfrm>
            <a:off x="499500" y="2284300"/>
            <a:ext cx="8145000" cy="114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Georgia"/>
                <a:ea typeface="Georgia"/>
                <a:cs typeface="Georgia"/>
                <a:sym typeface="Georgia"/>
              </a:rPr>
              <a:t>What can RNNs do?</a:t>
            </a:r>
            <a:endParaRPr>
              <a:latin typeface="Georgia"/>
              <a:ea typeface="Georgia"/>
              <a:cs typeface="Georgia"/>
              <a:sym typeface="Georgia"/>
            </a:endParaRPr>
          </a:p>
        </p:txBody>
      </p:sp>
      <p:sp>
        <p:nvSpPr>
          <p:cNvPr id="364" name="Google Shape;364;p6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2"/>
                </a:solidFill>
              </a:rPr>
              <a:t>‹#›</a:t>
            </a:fld>
            <a:endParaRPr>
              <a:solidFill>
                <a:schemeClr val="lt2"/>
              </a:solidFill>
            </a:endParaRPr>
          </a:p>
        </p:txBody>
      </p:sp>
      <p:pic>
        <p:nvPicPr>
          <p:cNvPr id="365" name="Google Shape;365;p60"/>
          <p:cNvPicPr preferRelativeResize="0"/>
          <p:nvPr/>
        </p:nvPicPr>
        <p:blipFill>
          <a:blip r:embed="rId3">
            <a:alphaModFix/>
          </a:blip>
          <a:stretch>
            <a:fillRect/>
          </a:stretch>
        </p:blipFill>
        <p:spPr>
          <a:xfrm>
            <a:off x="3809450" y="598975"/>
            <a:ext cx="1163600" cy="14688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9" name="Shape 369"/>
        <p:cNvGrpSpPr/>
        <p:nvPr/>
      </p:nvGrpSpPr>
      <p:grpSpPr>
        <a:xfrm>
          <a:off x="0" y="0"/>
          <a:ext cx="0" cy="0"/>
          <a:chOff x="0" y="0"/>
          <a:chExt cx="0" cy="0"/>
        </a:xfrm>
      </p:grpSpPr>
      <p:sp>
        <p:nvSpPr>
          <p:cNvPr id="370" name="Google Shape;370;p61"/>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Language Modeling</a:t>
            </a:r>
            <a:endParaRPr b="1">
              <a:latin typeface="Georgia"/>
              <a:ea typeface="Georgia"/>
              <a:cs typeface="Georgia"/>
              <a:sym typeface="Georgia"/>
            </a:endParaRPr>
          </a:p>
        </p:txBody>
      </p:sp>
      <p:sp>
        <p:nvSpPr>
          <p:cNvPr id="371" name="Google Shape;371;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2" name="Google Shape;372;p61"/>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Allows us to measure how likely a sentence is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Important input for Machine Translation (since high-probability sentences are typically correct)</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Can generate new text</a:t>
            </a:r>
            <a:endParaRPr sz="2400">
              <a:solidFill>
                <a:srgbClr val="FFFFFF"/>
              </a:solidFill>
              <a:latin typeface="Georgia"/>
              <a:ea typeface="Georgia"/>
              <a:cs typeface="Georgia"/>
              <a:sym typeface="Georgia"/>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6" name="Shape 376"/>
        <p:cNvGrpSpPr/>
        <p:nvPr/>
      </p:nvGrpSpPr>
      <p:grpSpPr>
        <a:xfrm>
          <a:off x="0" y="0"/>
          <a:ext cx="0" cy="0"/>
          <a:chOff x="0" y="0"/>
          <a:chExt cx="0" cy="0"/>
        </a:xfrm>
      </p:grpSpPr>
      <p:sp>
        <p:nvSpPr>
          <p:cNvPr id="377" name="Google Shape;377;p62"/>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Character-level Language Modeling</a:t>
            </a:r>
            <a:endParaRPr b="1">
              <a:latin typeface="Georgia"/>
              <a:ea typeface="Georgia"/>
              <a:cs typeface="Georgia"/>
              <a:sym typeface="Georgia"/>
            </a:endParaRPr>
          </a:p>
        </p:txBody>
      </p:sp>
      <p:sp>
        <p:nvSpPr>
          <p:cNvPr id="378" name="Google Shape;378;p6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79" name="Google Shape;379;p62"/>
          <p:cNvSpPr txBox="1"/>
          <p:nvPr/>
        </p:nvSpPr>
        <p:spPr>
          <a:xfrm>
            <a:off x="1137625" y="994850"/>
            <a:ext cx="7034100" cy="38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solidFill>
                  <a:srgbClr val="FFFFFF"/>
                </a:solidFill>
                <a:latin typeface="Georgia"/>
                <a:ea typeface="Georgia"/>
                <a:cs typeface="Georgia"/>
                <a:sym typeface="Georgia"/>
              </a:rPr>
              <a:t>PANDARUS:</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Alas, I think he shall be come approached and the day</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When little srain would be attain'd into being never fed,</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And who is but a chain and subjects of his death,</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I should not sleep.</a:t>
            </a:r>
            <a:endParaRPr sz="1100">
              <a:solidFill>
                <a:srgbClr val="FFFFFF"/>
              </a:solidFill>
              <a:latin typeface="Georgia"/>
              <a:ea typeface="Georgia"/>
              <a:cs typeface="Georgia"/>
              <a:sym typeface="Georgia"/>
            </a:endParaRPr>
          </a:p>
          <a:p>
            <a:pPr indent="0" lvl="0" marL="0" rtl="0" algn="l">
              <a:spcBef>
                <a:spcPts val="0"/>
              </a:spcBef>
              <a:spcAft>
                <a:spcPts val="0"/>
              </a:spcAft>
              <a:buNone/>
            </a:pPr>
            <a:r>
              <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Second Senator:</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They are away this miseries, produced upon my soul,</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Breaking and strongly should be buried, when I perish</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The earth and thoughts of many states.</a:t>
            </a:r>
            <a:endParaRPr sz="1100">
              <a:solidFill>
                <a:srgbClr val="FFFFFF"/>
              </a:solidFill>
              <a:latin typeface="Georgia"/>
              <a:ea typeface="Georgia"/>
              <a:cs typeface="Georgia"/>
              <a:sym typeface="Georgia"/>
            </a:endParaRPr>
          </a:p>
          <a:p>
            <a:pPr indent="0" lvl="0" marL="0" rtl="0" algn="l">
              <a:spcBef>
                <a:spcPts val="0"/>
              </a:spcBef>
              <a:spcAft>
                <a:spcPts val="0"/>
              </a:spcAft>
              <a:buNone/>
            </a:pPr>
            <a:r>
              <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DUKE VINCENTIO:</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Well, your wit is in the care of side and that.</a:t>
            </a:r>
            <a:endParaRPr sz="1100">
              <a:solidFill>
                <a:srgbClr val="FFFFFF"/>
              </a:solidFill>
              <a:latin typeface="Georgia"/>
              <a:ea typeface="Georgia"/>
              <a:cs typeface="Georgia"/>
              <a:sym typeface="Georgia"/>
            </a:endParaRPr>
          </a:p>
          <a:p>
            <a:pPr indent="0" lvl="0" marL="0" rtl="0" algn="l">
              <a:spcBef>
                <a:spcPts val="0"/>
              </a:spcBef>
              <a:spcAft>
                <a:spcPts val="0"/>
              </a:spcAft>
              <a:buNone/>
            </a:pPr>
            <a:r>
              <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Second Lord:</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They would be ruled after this chamber, and</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my fair nues begun out of the fact, to be conveyed,</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Whose noble souls I'll have the heart of the wars.</a:t>
            </a:r>
            <a:endParaRPr sz="1100">
              <a:solidFill>
                <a:srgbClr val="FFFFFF"/>
              </a:solidFill>
              <a:latin typeface="Georgia"/>
              <a:ea typeface="Georgia"/>
              <a:cs typeface="Georgia"/>
              <a:sym typeface="Georgia"/>
            </a:endParaRPr>
          </a:p>
          <a:p>
            <a:pPr indent="0" lvl="0" marL="0" rtl="0" algn="l">
              <a:spcBef>
                <a:spcPts val="0"/>
              </a:spcBef>
              <a:spcAft>
                <a:spcPts val="0"/>
              </a:spcAft>
              <a:buNone/>
            </a:pPr>
            <a:r>
              <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Clown:</a:t>
            </a:r>
            <a:endParaRPr sz="1100">
              <a:solidFill>
                <a:srgbClr val="FFFFFF"/>
              </a:solidFill>
              <a:latin typeface="Georgia"/>
              <a:ea typeface="Georgia"/>
              <a:cs typeface="Georgia"/>
              <a:sym typeface="Georgia"/>
            </a:endParaRPr>
          </a:p>
          <a:p>
            <a:pPr indent="0" lvl="0" marL="0" rtl="0" algn="l">
              <a:spcBef>
                <a:spcPts val="0"/>
              </a:spcBef>
              <a:spcAft>
                <a:spcPts val="0"/>
              </a:spcAft>
              <a:buNone/>
            </a:pPr>
            <a:r>
              <a:rPr lang="en" sz="1100">
                <a:solidFill>
                  <a:srgbClr val="FFFFFF"/>
                </a:solidFill>
                <a:latin typeface="Georgia"/>
                <a:ea typeface="Georgia"/>
                <a:cs typeface="Georgia"/>
                <a:sym typeface="Georgia"/>
              </a:rPr>
              <a:t>Come, sir, I will make did behold your worship.</a:t>
            </a:r>
            <a:endParaRPr sz="1100">
              <a:solidFill>
                <a:srgbClr val="FFFFFF"/>
              </a:solidFill>
              <a:latin typeface="Georgia"/>
              <a:ea typeface="Georgia"/>
              <a:cs typeface="Georgia"/>
              <a:sym typeface="Georgia"/>
            </a:endParaRPr>
          </a:p>
        </p:txBody>
      </p:sp>
      <p:sp>
        <p:nvSpPr>
          <p:cNvPr id="380" name="Google Shape;380;p62"/>
          <p:cNvSpPr txBox="1"/>
          <p:nvPr/>
        </p:nvSpPr>
        <p:spPr>
          <a:xfrm>
            <a:off x="5152825" y="1619750"/>
            <a:ext cx="30189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Shakespeare Generator</a:t>
            </a:r>
            <a:endParaRPr>
              <a:solidFill>
                <a:srgbClr val="FFFFFF"/>
              </a:solidFill>
            </a:endParaRPr>
          </a:p>
          <a:p>
            <a:pPr indent="0" lvl="0" marL="0" rtl="0" algn="l">
              <a:spcBef>
                <a:spcPts val="0"/>
              </a:spcBef>
              <a:spcAft>
                <a:spcPts val="0"/>
              </a:spcAft>
              <a:buNone/>
            </a:pPr>
            <a:r>
              <a:rPr lang="en">
                <a:solidFill>
                  <a:srgbClr val="FFFFFF"/>
                </a:solidFill>
              </a:rPr>
              <a:t>Andrej Karpathy’s </a:t>
            </a:r>
            <a:r>
              <a:rPr lang="en" u="sng">
                <a:solidFill>
                  <a:schemeClr val="hlink"/>
                </a:solidFill>
                <a:hlinkClick r:id="rId3"/>
              </a:rPr>
              <a:t>blog</a:t>
            </a:r>
            <a:endParaRPr>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4" name="Shape 384"/>
        <p:cNvGrpSpPr/>
        <p:nvPr/>
      </p:nvGrpSpPr>
      <p:grpSpPr>
        <a:xfrm>
          <a:off x="0" y="0"/>
          <a:ext cx="0" cy="0"/>
          <a:chOff x="0" y="0"/>
          <a:chExt cx="0" cy="0"/>
        </a:xfrm>
      </p:grpSpPr>
      <p:sp>
        <p:nvSpPr>
          <p:cNvPr id="385" name="Google Shape;385;p63"/>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Character-level Language Modeling</a:t>
            </a:r>
            <a:endParaRPr b="1">
              <a:latin typeface="Georgia"/>
              <a:ea typeface="Georgia"/>
              <a:cs typeface="Georgia"/>
              <a:sym typeface="Georgia"/>
            </a:endParaRPr>
          </a:p>
        </p:txBody>
      </p:sp>
      <p:sp>
        <p:nvSpPr>
          <p:cNvPr id="386" name="Google Shape;386;p6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87" name="Google Shape;387;p63"/>
          <p:cNvSpPr txBox="1"/>
          <p:nvPr/>
        </p:nvSpPr>
        <p:spPr>
          <a:xfrm>
            <a:off x="1137625" y="771225"/>
            <a:ext cx="7034100" cy="38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rgbClr val="FFFFFF"/>
                </a:solidFill>
                <a:latin typeface="Georgia"/>
                <a:ea typeface="Georgia"/>
                <a:cs typeface="Georgia"/>
                <a:sym typeface="Georgia"/>
              </a:rPr>
              <a:t>/*</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 Increment the size file of the new incorrect UI_FILTER group information</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 of the size generatively.</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static int indicate_policy(void)</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int error;</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if (fd == MARN_EPT) {</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 The kernel blank will coeld it to userspace.</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if (ss-&gt;segment &lt; mem_total)</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unblock_graph_and_set_blocked();</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else</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ret = 1;</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goto bail;</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segaddr = in_SB(in.addr);</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selector = seg / 16;</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setup_works = true;</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for (i = 0; i &lt; blocks; i++) {</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seq = buf[i++];</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bpf = bd-&gt;bd.next + i * search;</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if (fd) {</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current = blocked;</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rw-&gt;name = "Getjbbregs";</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bprm_self_clearl(&amp;iv-&gt;version);</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regs-&gt;new = blocks[(BPF_STATS &lt;&lt; info-&gt;historidac)] | PFMR_CLOBATHINC_SECONDS &lt;&lt; 12;</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  return segtable;</a:t>
            </a:r>
            <a:endParaRPr sz="900">
              <a:solidFill>
                <a:srgbClr val="FFFFFF"/>
              </a:solidFill>
              <a:latin typeface="Georgia"/>
              <a:ea typeface="Georgia"/>
              <a:cs typeface="Georgia"/>
              <a:sym typeface="Georgia"/>
            </a:endParaRPr>
          </a:p>
          <a:p>
            <a:pPr indent="0" lvl="0" marL="0" rtl="0" algn="l">
              <a:spcBef>
                <a:spcPts val="0"/>
              </a:spcBef>
              <a:spcAft>
                <a:spcPts val="0"/>
              </a:spcAft>
              <a:buNone/>
            </a:pPr>
            <a:r>
              <a:rPr lang="en" sz="900">
                <a:solidFill>
                  <a:srgbClr val="FFFFFF"/>
                </a:solidFill>
                <a:latin typeface="Georgia"/>
                <a:ea typeface="Georgia"/>
                <a:cs typeface="Georgia"/>
                <a:sym typeface="Georgia"/>
              </a:rPr>
              <a:t>}</a:t>
            </a:r>
            <a:endParaRPr sz="900">
              <a:solidFill>
                <a:srgbClr val="FFFFFF"/>
              </a:solidFill>
              <a:latin typeface="Georgia"/>
              <a:ea typeface="Georgia"/>
              <a:cs typeface="Georgia"/>
              <a:sym typeface="Georgia"/>
            </a:endParaRPr>
          </a:p>
          <a:p>
            <a:pPr indent="0" lvl="0" marL="0" rtl="0" algn="l">
              <a:spcBef>
                <a:spcPts val="0"/>
              </a:spcBef>
              <a:spcAft>
                <a:spcPts val="0"/>
              </a:spcAft>
              <a:buNone/>
            </a:pPr>
            <a:r>
              <a:t/>
            </a:r>
            <a:endParaRPr sz="900">
              <a:solidFill>
                <a:srgbClr val="FFFFFF"/>
              </a:solidFill>
              <a:latin typeface="Georgia"/>
              <a:ea typeface="Georgia"/>
              <a:cs typeface="Georgia"/>
              <a:sym typeface="Georgia"/>
            </a:endParaRPr>
          </a:p>
        </p:txBody>
      </p:sp>
      <p:sp>
        <p:nvSpPr>
          <p:cNvPr id="388" name="Google Shape;388;p63"/>
          <p:cNvSpPr txBox="1"/>
          <p:nvPr/>
        </p:nvSpPr>
        <p:spPr>
          <a:xfrm>
            <a:off x="5152825" y="1619750"/>
            <a:ext cx="30189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Linux Source Code</a:t>
            </a:r>
            <a:r>
              <a:rPr lang="en">
                <a:solidFill>
                  <a:srgbClr val="FFFFFF"/>
                </a:solidFill>
              </a:rPr>
              <a:t> Generator</a:t>
            </a:r>
            <a:endParaRPr>
              <a:solidFill>
                <a:srgbClr val="FFFFFF"/>
              </a:solidFill>
            </a:endParaRPr>
          </a:p>
          <a:p>
            <a:pPr indent="0" lvl="0" marL="0" rtl="0" algn="l">
              <a:spcBef>
                <a:spcPts val="0"/>
              </a:spcBef>
              <a:spcAft>
                <a:spcPts val="0"/>
              </a:spcAft>
              <a:buNone/>
            </a:pPr>
            <a:r>
              <a:rPr lang="en">
                <a:solidFill>
                  <a:srgbClr val="FFFFFF"/>
                </a:solidFill>
              </a:rPr>
              <a:t>Andrej Karpathy’s </a:t>
            </a:r>
            <a:r>
              <a:rPr lang="en" u="sng">
                <a:solidFill>
                  <a:schemeClr val="hlink"/>
                </a:solidFill>
                <a:hlinkClick r:id="rId3"/>
              </a:rPr>
              <a:t>blog</a:t>
            </a:r>
            <a:endParaRPr>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Human vs SpotMini</a:t>
            </a:r>
            <a:endParaRPr b="1">
              <a:latin typeface="Georgia"/>
              <a:ea typeface="Georgia"/>
              <a:cs typeface="Georgia"/>
              <a:sym typeface="Georgia"/>
            </a:endParaRPr>
          </a:p>
        </p:txBody>
      </p:sp>
      <p:sp>
        <p:nvSpPr>
          <p:cNvPr id="120" name="Google Shape;120;p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A test of SpotMini's ability to adjust to disturbances as it opens and walks through a door.  A person (not shown) drives the robot up to the door, points the hand at the door handle, then gives the 'GO' command, both at the beginning of the video and again at 42 seconds.  The robot proceeds autonomously from these points on, without help from a person.  A camera in the hand finds the door handle, cameras on the body determine if the door is open or closed and navigate through the doorway.  Software provides locomotion, balance and adjusts behavior when progress gets off track.  The ability to tolerate and respond automatically to disturbances like these improves successful operation of the robot.  (Note: This testing does not irritate or harm the robot.)" id="121" name="Google Shape;121;p28" title="Testing Robustness">
            <a:hlinkClick r:id="rId3"/>
          </p:cNvPr>
          <p:cNvPicPr preferRelativeResize="0"/>
          <p:nvPr/>
        </p:nvPicPr>
        <p:blipFill>
          <a:blip r:embed="rId4">
            <a:alphaModFix/>
          </a:blip>
          <a:stretch>
            <a:fillRect/>
          </a:stretch>
        </p:blipFill>
        <p:spPr>
          <a:xfrm>
            <a:off x="2224725" y="1234225"/>
            <a:ext cx="4572000" cy="34290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2" name="Shape 392"/>
        <p:cNvGrpSpPr/>
        <p:nvPr/>
      </p:nvGrpSpPr>
      <p:grpSpPr>
        <a:xfrm>
          <a:off x="0" y="0"/>
          <a:ext cx="0" cy="0"/>
          <a:chOff x="0" y="0"/>
          <a:chExt cx="0" cy="0"/>
        </a:xfrm>
      </p:grpSpPr>
      <p:sp>
        <p:nvSpPr>
          <p:cNvPr id="393" name="Google Shape;393;p64"/>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Character-level Language Modeling</a:t>
            </a:r>
            <a:endParaRPr b="1">
              <a:latin typeface="Georgia"/>
              <a:ea typeface="Georgia"/>
              <a:cs typeface="Georgia"/>
              <a:sym typeface="Georgia"/>
            </a:endParaRPr>
          </a:p>
        </p:txBody>
      </p:sp>
      <p:sp>
        <p:nvSpPr>
          <p:cNvPr id="394" name="Google Shape;394;p6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395" name="Google Shape;395;p64"/>
          <p:cNvSpPr txBox="1"/>
          <p:nvPr/>
        </p:nvSpPr>
        <p:spPr>
          <a:xfrm>
            <a:off x="6853650" y="1436775"/>
            <a:ext cx="30189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Fake Math Doc</a:t>
            </a:r>
            <a:r>
              <a:rPr lang="en">
                <a:solidFill>
                  <a:srgbClr val="FFFFFF"/>
                </a:solidFill>
              </a:rPr>
              <a:t> Generator</a:t>
            </a:r>
            <a:endParaRPr>
              <a:solidFill>
                <a:srgbClr val="FFFFFF"/>
              </a:solidFill>
            </a:endParaRPr>
          </a:p>
          <a:p>
            <a:pPr indent="0" lvl="0" marL="0" rtl="0" algn="l">
              <a:spcBef>
                <a:spcPts val="0"/>
              </a:spcBef>
              <a:spcAft>
                <a:spcPts val="0"/>
              </a:spcAft>
              <a:buNone/>
            </a:pPr>
            <a:r>
              <a:rPr lang="en">
                <a:solidFill>
                  <a:srgbClr val="FFFFFF"/>
                </a:solidFill>
              </a:rPr>
              <a:t>Andrej Karpathy’s </a:t>
            </a:r>
            <a:r>
              <a:rPr lang="en" u="sng">
                <a:solidFill>
                  <a:schemeClr val="hlink"/>
                </a:solidFill>
                <a:hlinkClick r:id="rId3"/>
              </a:rPr>
              <a:t>blog</a:t>
            </a:r>
            <a:endParaRPr>
              <a:solidFill>
                <a:srgbClr val="FFFFFF"/>
              </a:solidFill>
            </a:endParaRPr>
          </a:p>
        </p:txBody>
      </p:sp>
      <p:pic>
        <p:nvPicPr>
          <p:cNvPr id="396" name="Google Shape;396;p64"/>
          <p:cNvPicPr preferRelativeResize="0"/>
          <p:nvPr/>
        </p:nvPicPr>
        <p:blipFill>
          <a:blip r:embed="rId4">
            <a:alphaModFix/>
          </a:blip>
          <a:stretch>
            <a:fillRect/>
          </a:stretch>
        </p:blipFill>
        <p:spPr>
          <a:xfrm>
            <a:off x="2290350" y="890725"/>
            <a:ext cx="4563300" cy="416610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0" name="Shape 400"/>
        <p:cNvGrpSpPr/>
        <p:nvPr/>
      </p:nvGrpSpPr>
      <p:grpSpPr>
        <a:xfrm>
          <a:off x="0" y="0"/>
          <a:ext cx="0" cy="0"/>
          <a:chOff x="0" y="0"/>
          <a:chExt cx="0" cy="0"/>
        </a:xfrm>
      </p:grpSpPr>
      <p:sp>
        <p:nvSpPr>
          <p:cNvPr id="401" name="Google Shape;401;p65"/>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Character-level Language Modeling</a:t>
            </a:r>
            <a:endParaRPr b="1">
              <a:latin typeface="Georgia"/>
              <a:ea typeface="Georgia"/>
              <a:cs typeface="Georgia"/>
              <a:sym typeface="Georgia"/>
            </a:endParaRPr>
          </a:p>
        </p:txBody>
      </p:sp>
      <p:sp>
        <p:nvSpPr>
          <p:cNvPr id="402" name="Google Shape;402;p6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03" name="Google Shape;403;p65"/>
          <p:cNvSpPr txBox="1"/>
          <p:nvPr/>
        </p:nvSpPr>
        <p:spPr>
          <a:xfrm>
            <a:off x="1137625" y="944025"/>
            <a:ext cx="7034100" cy="380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Deep learning neural network architectures can be used to best developing a new architectures contros of the training and max model parametrinal Networks (RNNs) outperform deep learning algorithm is easy to out unclears and can be used to train samples on the state-of-the-art RNN more effective Lorred can be used to best developing a new architectures contros of the training and max model and state-of-the-art deep learning algorithms to a similar pooling relevants. The space of a parameter to optimized hierarchy the state-of-the-art deep learning algorithms to a simple analytical pooling relevants. The space of algorithm is easy to outions of the network are allowed at training and many dectional representations are allow develop a groppose a network by a simple model interact that training algorithms to be the activities to maximul setting, ...</a:t>
            </a:r>
            <a:endParaRPr>
              <a:solidFill>
                <a:srgbClr val="FFFFFF"/>
              </a:solidFill>
              <a:latin typeface="Georgia"/>
              <a:ea typeface="Georgia"/>
              <a:cs typeface="Georgia"/>
              <a:sym typeface="Georgia"/>
            </a:endParaRPr>
          </a:p>
        </p:txBody>
      </p:sp>
      <p:sp>
        <p:nvSpPr>
          <p:cNvPr id="404" name="Google Shape;404;p65"/>
          <p:cNvSpPr txBox="1"/>
          <p:nvPr/>
        </p:nvSpPr>
        <p:spPr>
          <a:xfrm>
            <a:off x="5000325" y="3545075"/>
            <a:ext cx="30189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Fake Arvix Abstracts Generator</a:t>
            </a:r>
            <a:endParaRPr>
              <a:solidFill>
                <a:srgbClr val="FFFFFF"/>
              </a:solidFill>
            </a:endParaRPr>
          </a:p>
          <a:p>
            <a:pPr indent="0" lvl="0" marL="0" rtl="0" algn="l">
              <a:spcBef>
                <a:spcPts val="0"/>
              </a:spcBef>
              <a:spcAft>
                <a:spcPts val="0"/>
              </a:spcAft>
              <a:buNone/>
            </a:pPr>
            <a:r>
              <a:rPr lang="en" sz="2400">
                <a:solidFill>
                  <a:srgbClr val="FFFFFF"/>
                </a:solidFill>
              </a:rPr>
              <a:t>We’ll build this!!!!</a:t>
            </a:r>
            <a:endParaRPr sz="2400">
              <a:solidFill>
                <a:srgbClr val="FFFFFF"/>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8" name="Shape 408"/>
        <p:cNvGrpSpPr/>
        <p:nvPr/>
      </p:nvGrpSpPr>
      <p:grpSpPr>
        <a:xfrm>
          <a:off x="0" y="0"/>
          <a:ext cx="0" cy="0"/>
          <a:chOff x="0" y="0"/>
          <a:chExt cx="0" cy="0"/>
        </a:xfrm>
      </p:grpSpPr>
      <p:sp>
        <p:nvSpPr>
          <p:cNvPr id="409" name="Google Shape;409;p66"/>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Character-level Language Modeling</a:t>
            </a:r>
            <a:endParaRPr b="1">
              <a:latin typeface="Georgia"/>
              <a:ea typeface="Georgia"/>
              <a:cs typeface="Georgia"/>
              <a:sym typeface="Georgia"/>
            </a:endParaRPr>
          </a:p>
        </p:txBody>
      </p:sp>
      <p:sp>
        <p:nvSpPr>
          <p:cNvPr id="410" name="Google Shape;410;p6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1" name="Google Shape;411;p66"/>
          <p:cNvSpPr txBox="1"/>
          <p:nvPr/>
        </p:nvSpPr>
        <p:spPr>
          <a:xfrm>
            <a:off x="5222750" y="4373725"/>
            <a:ext cx="30189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Presidential tweets</a:t>
            </a:r>
            <a:endParaRPr>
              <a:solidFill>
                <a:srgbClr val="FFFFFF"/>
              </a:solidFill>
            </a:endParaRPr>
          </a:p>
          <a:p>
            <a:pPr indent="0" lvl="0" marL="0" rtl="0" algn="l">
              <a:spcBef>
                <a:spcPts val="0"/>
              </a:spcBef>
              <a:spcAft>
                <a:spcPts val="0"/>
              </a:spcAft>
              <a:buNone/>
            </a:pPr>
            <a:r>
              <a:rPr lang="en" sz="2400">
                <a:solidFill>
                  <a:srgbClr val="FFFFFF"/>
                </a:solidFill>
              </a:rPr>
              <a:t>We’ll build this!!!!</a:t>
            </a:r>
            <a:endParaRPr sz="2400">
              <a:solidFill>
                <a:srgbClr val="FFFFFF"/>
              </a:solidFill>
            </a:endParaRPr>
          </a:p>
        </p:txBody>
      </p:sp>
      <p:graphicFrame>
        <p:nvGraphicFramePr>
          <p:cNvPr id="412" name="Google Shape;412;p66"/>
          <p:cNvGraphicFramePr/>
          <p:nvPr/>
        </p:nvGraphicFramePr>
        <p:xfrm>
          <a:off x="1002650" y="994850"/>
          <a:ext cx="3000000" cy="3000000"/>
        </p:xfrm>
        <a:graphic>
          <a:graphicData uri="http://schemas.openxmlformats.org/drawingml/2006/table">
            <a:tbl>
              <a:tblPr>
                <a:noFill/>
                <a:tableStyleId>{FD0404C4-4469-410F-9705-7173F88FDE5A}</a:tableStyleId>
              </a:tblPr>
              <a:tblGrid>
                <a:gridCol w="7239000"/>
              </a:tblGrid>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I will be interviewed on @foxandfriends tonight at 10:00 P.M. and the #1 to construct the @WhiteHouse tonight at 10:00 P.M. Enjoy __HTTP__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No matter the truth and the world that the Fake News Media will be a great new book #Trump2016 __HTTP__ __HTTP__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Great poll thank you for your support of Monday at 7:30 A.M. on NBC at 7pm #Trump2016 #MakeAmericaGreatAgain #Trump2016 __HTTP__ __HTTP__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The Senate report to our country is a total disaster. The American people who want to start like a total disaster. The American should be the security 5 star with a record contract to the American peop</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.@BarackObama is a great president of the @ApprenticeNBC</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No matter how the U.S. is a complete the ObamaCare website is a disaster.</a:t>
                      </a:r>
                      <a:endParaRPr>
                        <a:solidFill>
                          <a:srgbClr val="FFFFFF"/>
                        </a:solidFill>
                        <a:latin typeface="Georgia"/>
                        <a:ea typeface="Georgia"/>
                        <a:cs typeface="Georgia"/>
                        <a:sym typeface="Georgia"/>
                      </a:endParaRPr>
                    </a:p>
                  </a:txBody>
                  <a:tcPr marT="91425" marB="91425" marR="91425" marL="91425"/>
                </a:tc>
              </a:tr>
            </a:tbl>
          </a:graphicData>
        </a:graphic>
      </p:graphicFrame>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6" name="Shape 416"/>
        <p:cNvGrpSpPr/>
        <p:nvPr/>
      </p:nvGrpSpPr>
      <p:grpSpPr>
        <a:xfrm>
          <a:off x="0" y="0"/>
          <a:ext cx="0" cy="0"/>
          <a:chOff x="0" y="0"/>
          <a:chExt cx="0" cy="0"/>
        </a:xfrm>
      </p:grpSpPr>
      <p:sp>
        <p:nvSpPr>
          <p:cNvPr id="417" name="Google Shape;417;p67"/>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Machine Translation</a:t>
            </a:r>
            <a:endParaRPr b="1">
              <a:latin typeface="Georgia"/>
              <a:ea typeface="Georgia"/>
              <a:cs typeface="Georgia"/>
              <a:sym typeface="Georgia"/>
            </a:endParaRPr>
          </a:p>
        </p:txBody>
      </p:sp>
      <p:sp>
        <p:nvSpPr>
          <p:cNvPr id="418" name="Google Shape;418;p6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9" name="Google Shape;419;p67"/>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rgbClr val="FFFFFF"/>
              </a:solidFill>
              <a:latin typeface="Georgia"/>
              <a:ea typeface="Georgia"/>
              <a:cs typeface="Georgia"/>
              <a:sym typeface="Georgia"/>
            </a:endParaRPr>
          </a:p>
        </p:txBody>
      </p:sp>
      <p:pic>
        <p:nvPicPr>
          <p:cNvPr id="420" name="Google Shape;420;p67"/>
          <p:cNvPicPr preferRelativeResize="0"/>
          <p:nvPr/>
        </p:nvPicPr>
        <p:blipFill>
          <a:blip r:embed="rId3">
            <a:alphaModFix/>
          </a:blip>
          <a:stretch>
            <a:fillRect/>
          </a:stretch>
        </p:blipFill>
        <p:spPr>
          <a:xfrm>
            <a:off x="1524000" y="1230950"/>
            <a:ext cx="6096000" cy="3105150"/>
          </a:xfrm>
          <a:prstGeom prst="rect">
            <a:avLst/>
          </a:prstGeom>
          <a:noFill/>
          <a:ln>
            <a:noFill/>
          </a:ln>
        </p:spPr>
      </p:pic>
      <p:sp>
        <p:nvSpPr>
          <p:cNvPr id="421" name="Google Shape;421;p67"/>
          <p:cNvSpPr txBox="1"/>
          <p:nvPr/>
        </p:nvSpPr>
        <p:spPr>
          <a:xfrm>
            <a:off x="121975" y="4838700"/>
            <a:ext cx="53553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Google Neural Machine Translation (Google Research’s blog)</a:t>
            </a:r>
            <a:endParaRPr sz="900">
              <a:solidFill>
                <a:srgbClr val="FFFFFF"/>
              </a:solidFill>
              <a:latin typeface="EB Garamond"/>
              <a:ea typeface="EB Garamond"/>
              <a:cs typeface="EB Garamond"/>
              <a:sym typeface="EB Garamond"/>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5" name="Shape 425"/>
        <p:cNvGrpSpPr/>
        <p:nvPr/>
      </p:nvGrpSpPr>
      <p:grpSpPr>
        <a:xfrm>
          <a:off x="0" y="0"/>
          <a:ext cx="0" cy="0"/>
          <a:chOff x="0" y="0"/>
          <a:chExt cx="0" cy="0"/>
        </a:xfrm>
      </p:grpSpPr>
      <p:sp>
        <p:nvSpPr>
          <p:cNvPr id="426" name="Google Shape;426;p68"/>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Machine Translation</a:t>
            </a:r>
            <a:endParaRPr b="1">
              <a:latin typeface="Georgia"/>
              <a:ea typeface="Georgia"/>
              <a:cs typeface="Georgia"/>
              <a:sym typeface="Georgia"/>
            </a:endParaRPr>
          </a:p>
        </p:txBody>
      </p:sp>
      <p:sp>
        <p:nvSpPr>
          <p:cNvPr id="427" name="Google Shape;427;p6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28" name="Google Shape;428;p68"/>
          <p:cNvPicPr preferRelativeResize="0"/>
          <p:nvPr/>
        </p:nvPicPr>
        <p:blipFill>
          <a:blip r:embed="rId3">
            <a:alphaModFix/>
          </a:blip>
          <a:stretch>
            <a:fillRect/>
          </a:stretch>
        </p:blipFill>
        <p:spPr>
          <a:xfrm>
            <a:off x="0" y="1474110"/>
            <a:ext cx="9144000" cy="2411730"/>
          </a:xfrm>
          <a:prstGeom prst="rect">
            <a:avLst/>
          </a:prstGeom>
          <a:noFill/>
          <a:ln>
            <a:noFill/>
          </a:ln>
        </p:spPr>
      </p:pic>
      <p:sp>
        <p:nvSpPr>
          <p:cNvPr id="429" name="Google Shape;429;p68"/>
          <p:cNvSpPr txBox="1"/>
          <p:nvPr/>
        </p:nvSpPr>
        <p:spPr>
          <a:xfrm>
            <a:off x="121975" y="4838700"/>
            <a:ext cx="53553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Google Neural Machine Translation (Google Research’s blog)</a:t>
            </a:r>
            <a:endParaRPr sz="900">
              <a:solidFill>
                <a:srgbClr val="FFFFFF"/>
              </a:solidFill>
              <a:latin typeface="EB Garamond"/>
              <a:ea typeface="EB Garamond"/>
              <a:cs typeface="EB Garamond"/>
              <a:sym typeface="EB Garamond"/>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3" name="Shape 433"/>
        <p:cNvGrpSpPr/>
        <p:nvPr/>
      </p:nvGrpSpPr>
      <p:grpSpPr>
        <a:xfrm>
          <a:off x="0" y="0"/>
          <a:ext cx="0" cy="0"/>
          <a:chOff x="0" y="0"/>
          <a:chExt cx="0" cy="0"/>
        </a:xfrm>
      </p:grpSpPr>
      <p:sp>
        <p:nvSpPr>
          <p:cNvPr id="434" name="Google Shape;434;p69"/>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Text Summarization</a:t>
            </a:r>
            <a:endParaRPr b="1">
              <a:latin typeface="Georgia"/>
              <a:ea typeface="Georgia"/>
              <a:cs typeface="Georgia"/>
              <a:sym typeface="Georgia"/>
            </a:endParaRPr>
          </a:p>
        </p:txBody>
      </p:sp>
      <p:sp>
        <p:nvSpPr>
          <p:cNvPr id="435" name="Google Shape;435;p6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36" name="Google Shape;436;p69"/>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rgbClr val="FFFFFF"/>
              </a:solidFill>
              <a:latin typeface="Georgia"/>
              <a:ea typeface="Georgia"/>
              <a:cs typeface="Georgia"/>
              <a:sym typeface="Georgia"/>
            </a:endParaRPr>
          </a:p>
        </p:txBody>
      </p:sp>
      <p:pic>
        <p:nvPicPr>
          <p:cNvPr id="437" name="Google Shape;437;p69"/>
          <p:cNvPicPr preferRelativeResize="0"/>
          <p:nvPr/>
        </p:nvPicPr>
        <p:blipFill>
          <a:blip r:embed="rId3">
            <a:alphaModFix/>
          </a:blip>
          <a:stretch>
            <a:fillRect/>
          </a:stretch>
        </p:blipFill>
        <p:spPr>
          <a:xfrm>
            <a:off x="1137625" y="756400"/>
            <a:ext cx="7034099" cy="3906825"/>
          </a:xfrm>
          <a:prstGeom prst="rect">
            <a:avLst/>
          </a:prstGeom>
          <a:noFill/>
          <a:ln>
            <a:noFill/>
          </a:ln>
        </p:spPr>
      </p:pic>
      <p:sp>
        <p:nvSpPr>
          <p:cNvPr id="438" name="Google Shape;438;p69"/>
          <p:cNvSpPr txBox="1"/>
          <p:nvPr/>
        </p:nvSpPr>
        <p:spPr>
          <a:xfrm>
            <a:off x="121975" y="4838700"/>
            <a:ext cx="78018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Nallapati, Ramesh, et al. "Abstractive text summarization using sequence-to-sequence rnns and beyond." arXiv preprint arXiv:1602.06023 (2016).</a:t>
            </a:r>
            <a:endParaRPr sz="900">
              <a:solidFill>
                <a:srgbClr val="FFFFFF"/>
              </a:solidFill>
              <a:latin typeface="EB Garamond"/>
              <a:ea typeface="EB Garamond"/>
              <a:cs typeface="EB Garamond"/>
              <a:sym typeface="EB Garamond"/>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2" name="Shape 442"/>
        <p:cNvGrpSpPr/>
        <p:nvPr/>
      </p:nvGrpSpPr>
      <p:grpSpPr>
        <a:xfrm>
          <a:off x="0" y="0"/>
          <a:ext cx="0" cy="0"/>
          <a:chOff x="0" y="0"/>
          <a:chExt cx="0" cy="0"/>
        </a:xfrm>
      </p:grpSpPr>
      <p:sp>
        <p:nvSpPr>
          <p:cNvPr id="443" name="Google Shape;443;p70"/>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Text Summarization</a:t>
            </a:r>
            <a:endParaRPr b="1">
              <a:latin typeface="Georgia"/>
              <a:ea typeface="Georgia"/>
              <a:cs typeface="Georgia"/>
              <a:sym typeface="Georgia"/>
            </a:endParaRPr>
          </a:p>
        </p:txBody>
      </p:sp>
      <p:sp>
        <p:nvSpPr>
          <p:cNvPr id="444" name="Google Shape;444;p7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45" name="Google Shape;445;p70"/>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rgbClr val="FFFFFF"/>
              </a:solidFill>
              <a:latin typeface="Georgia"/>
              <a:ea typeface="Georgia"/>
              <a:cs typeface="Georgia"/>
              <a:sym typeface="Georgia"/>
            </a:endParaRPr>
          </a:p>
        </p:txBody>
      </p:sp>
      <p:pic>
        <p:nvPicPr>
          <p:cNvPr id="446" name="Google Shape;446;p70"/>
          <p:cNvPicPr preferRelativeResize="0"/>
          <p:nvPr/>
        </p:nvPicPr>
        <p:blipFill>
          <a:blip r:embed="rId3">
            <a:alphaModFix/>
          </a:blip>
          <a:stretch>
            <a:fillRect/>
          </a:stretch>
        </p:blipFill>
        <p:spPr>
          <a:xfrm>
            <a:off x="1407472" y="897800"/>
            <a:ext cx="6329050" cy="3771426"/>
          </a:xfrm>
          <a:prstGeom prst="rect">
            <a:avLst/>
          </a:prstGeom>
          <a:noFill/>
          <a:ln>
            <a:noFill/>
          </a:ln>
        </p:spPr>
      </p:pic>
      <p:sp>
        <p:nvSpPr>
          <p:cNvPr id="447" name="Google Shape;447;p70"/>
          <p:cNvSpPr txBox="1"/>
          <p:nvPr/>
        </p:nvSpPr>
        <p:spPr>
          <a:xfrm>
            <a:off x="121975" y="4838700"/>
            <a:ext cx="78018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Nallapati, Ramesh, et al. "Abstractive text summarization using sequence-to-sequence rnns and beyond." arXiv preprint arXiv:1602.06023 (2016).</a:t>
            </a:r>
            <a:endParaRPr sz="900">
              <a:solidFill>
                <a:srgbClr val="FFFFFF"/>
              </a:solidFill>
              <a:latin typeface="EB Garamond"/>
              <a:ea typeface="EB Garamond"/>
              <a:cs typeface="EB Garamond"/>
              <a:sym typeface="EB Garamond"/>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1" name="Shape 451"/>
        <p:cNvGrpSpPr/>
        <p:nvPr/>
      </p:nvGrpSpPr>
      <p:grpSpPr>
        <a:xfrm>
          <a:off x="0" y="0"/>
          <a:ext cx="0" cy="0"/>
          <a:chOff x="0" y="0"/>
          <a:chExt cx="0" cy="0"/>
        </a:xfrm>
      </p:grpSpPr>
      <p:sp>
        <p:nvSpPr>
          <p:cNvPr id="452" name="Google Shape;452;p71"/>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Image Captioning</a:t>
            </a:r>
            <a:endParaRPr b="1">
              <a:latin typeface="Georgia"/>
              <a:ea typeface="Georgia"/>
              <a:cs typeface="Georgia"/>
              <a:sym typeface="Georgia"/>
            </a:endParaRPr>
          </a:p>
        </p:txBody>
      </p:sp>
      <p:sp>
        <p:nvSpPr>
          <p:cNvPr id="453" name="Google Shape;453;p7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54" name="Google Shape;454;p71"/>
          <p:cNvPicPr preferRelativeResize="0"/>
          <p:nvPr/>
        </p:nvPicPr>
        <p:blipFill>
          <a:blip r:embed="rId3">
            <a:alphaModFix/>
          </a:blip>
          <a:stretch>
            <a:fillRect/>
          </a:stretch>
        </p:blipFill>
        <p:spPr>
          <a:xfrm>
            <a:off x="1666975" y="933775"/>
            <a:ext cx="5933001" cy="3623675"/>
          </a:xfrm>
          <a:prstGeom prst="rect">
            <a:avLst/>
          </a:prstGeom>
          <a:noFill/>
          <a:ln>
            <a:noFill/>
          </a:ln>
        </p:spPr>
      </p:pic>
      <p:sp>
        <p:nvSpPr>
          <p:cNvPr id="455" name="Google Shape;455;p71"/>
          <p:cNvSpPr txBox="1"/>
          <p:nvPr/>
        </p:nvSpPr>
        <p:spPr>
          <a:xfrm>
            <a:off x="121975" y="4838700"/>
            <a:ext cx="78018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Karpathy, Andrej, and Li Fei-Fei. "Deep visual-semantic alignments for generating image descriptions." Proceedings of the IEEE Conference on Computer Vision and Pattern Recognition. 2015.</a:t>
            </a:r>
            <a:endParaRPr sz="900">
              <a:solidFill>
                <a:srgbClr val="FFFFFF"/>
              </a:solidFill>
              <a:latin typeface="EB Garamond"/>
              <a:ea typeface="EB Garamond"/>
              <a:cs typeface="EB Garamond"/>
              <a:sym typeface="EB Garamond"/>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9" name="Shape 459"/>
        <p:cNvGrpSpPr/>
        <p:nvPr/>
      </p:nvGrpSpPr>
      <p:grpSpPr>
        <a:xfrm>
          <a:off x="0" y="0"/>
          <a:ext cx="0" cy="0"/>
          <a:chOff x="0" y="0"/>
          <a:chExt cx="0" cy="0"/>
        </a:xfrm>
      </p:grpSpPr>
      <p:sp>
        <p:nvSpPr>
          <p:cNvPr id="460" name="Google Shape;460;p72"/>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Image Captioning</a:t>
            </a:r>
            <a:endParaRPr b="1">
              <a:latin typeface="Georgia"/>
              <a:ea typeface="Georgia"/>
              <a:cs typeface="Georgia"/>
              <a:sym typeface="Georgia"/>
            </a:endParaRPr>
          </a:p>
        </p:txBody>
      </p:sp>
      <p:sp>
        <p:nvSpPr>
          <p:cNvPr id="461" name="Google Shape;461;p7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62" name="Google Shape;462;p72"/>
          <p:cNvPicPr preferRelativeResize="0"/>
          <p:nvPr/>
        </p:nvPicPr>
        <p:blipFill>
          <a:blip r:embed="rId3">
            <a:alphaModFix/>
          </a:blip>
          <a:stretch>
            <a:fillRect/>
          </a:stretch>
        </p:blipFill>
        <p:spPr>
          <a:xfrm>
            <a:off x="1968050" y="796800"/>
            <a:ext cx="5009426" cy="3866424"/>
          </a:xfrm>
          <a:prstGeom prst="rect">
            <a:avLst/>
          </a:prstGeom>
          <a:noFill/>
          <a:ln>
            <a:noFill/>
          </a:ln>
        </p:spPr>
      </p:pic>
      <p:sp>
        <p:nvSpPr>
          <p:cNvPr id="463" name="Google Shape;463;p72"/>
          <p:cNvSpPr txBox="1"/>
          <p:nvPr/>
        </p:nvSpPr>
        <p:spPr>
          <a:xfrm>
            <a:off x="121975" y="4838700"/>
            <a:ext cx="78018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Karpathy, Andrej, and Li Fei-Fei. "Deep visual-semantic alignments for generating image descriptions." Proceedings of the IEEE Conference on Computer Vision and Pattern Recognition. 2015.</a:t>
            </a:r>
            <a:endParaRPr sz="900">
              <a:solidFill>
                <a:srgbClr val="FFFFFF"/>
              </a:solidFill>
              <a:latin typeface="EB Garamond"/>
              <a:ea typeface="EB Garamond"/>
              <a:cs typeface="EB Garamond"/>
              <a:sym typeface="EB Garamond"/>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7" name="Shape 467"/>
        <p:cNvGrpSpPr/>
        <p:nvPr/>
      </p:nvGrpSpPr>
      <p:grpSpPr>
        <a:xfrm>
          <a:off x="0" y="0"/>
          <a:ext cx="0" cy="0"/>
          <a:chOff x="0" y="0"/>
          <a:chExt cx="0" cy="0"/>
        </a:xfrm>
      </p:grpSpPr>
      <p:sp>
        <p:nvSpPr>
          <p:cNvPr id="468" name="Google Shape;468;p73"/>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Image Captioning</a:t>
            </a:r>
            <a:endParaRPr b="1">
              <a:latin typeface="Georgia"/>
              <a:ea typeface="Georgia"/>
              <a:cs typeface="Georgia"/>
              <a:sym typeface="Georgia"/>
            </a:endParaRPr>
          </a:p>
        </p:txBody>
      </p:sp>
      <p:sp>
        <p:nvSpPr>
          <p:cNvPr id="469" name="Google Shape;469;p7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70" name="Google Shape;470;p73"/>
          <p:cNvPicPr preferRelativeResize="0"/>
          <p:nvPr/>
        </p:nvPicPr>
        <p:blipFill>
          <a:blip r:embed="rId3">
            <a:alphaModFix/>
          </a:blip>
          <a:stretch>
            <a:fillRect/>
          </a:stretch>
        </p:blipFill>
        <p:spPr>
          <a:xfrm>
            <a:off x="1258576" y="994850"/>
            <a:ext cx="7018974" cy="3562601"/>
          </a:xfrm>
          <a:prstGeom prst="rect">
            <a:avLst/>
          </a:prstGeom>
          <a:noFill/>
          <a:ln>
            <a:noFill/>
          </a:ln>
        </p:spPr>
      </p:pic>
      <p:sp>
        <p:nvSpPr>
          <p:cNvPr id="471" name="Google Shape;471;p73"/>
          <p:cNvSpPr txBox="1"/>
          <p:nvPr/>
        </p:nvSpPr>
        <p:spPr>
          <a:xfrm>
            <a:off x="121975" y="4838700"/>
            <a:ext cx="78018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100"/>
              <a:buFont typeface="Arial"/>
              <a:buNone/>
            </a:pPr>
            <a:r>
              <a:rPr lang="en" sz="900">
                <a:solidFill>
                  <a:srgbClr val="FFFFFF"/>
                </a:solidFill>
                <a:latin typeface="EB Garamond"/>
                <a:ea typeface="EB Garamond"/>
                <a:cs typeface="EB Garamond"/>
                <a:sym typeface="EB Garamond"/>
              </a:rPr>
              <a:t>Karpathy, Andrej, and Li Fei-Fei. "Deep visual-semantic alignments for generating image descriptions." Proceedings of the IEEE Conference on Computer Vision and Pattern Recognition. 2015.</a:t>
            </a:r>
            <a:endParaRPr sz="900">
              <a:solidFill>
                <a:srgbClr val="FFFFFF"/>
              </a:solidFill>
              <a:latin typeface="EB Garamond"/>
              <a:ea typeface="EB Garamond"/>
              <a:cs typeface="EB Garamond"/>
              <a:sym typeface="EB Garamon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The original SpotMini</a:t>
            </a:r>
            <a:endParaRPr b="1">
              <a:latin typeface="Georgia"/>
              <a:ea typeface="Georgia"/>
              <a:cs typeface="Georgia"/>
              <a:sym typeface="Georgia"/>
            </a:endParaRPr>
          </a:p>
        </p:txBody>
      </p:sp>
      <p:sp>
        <p:nvSpPr>
          <p:cNvPr id="127" name="Google Shape;127;p2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descr="SpotMini is a new smaller version of the Spot robot, weighing 55 lbs dripping wet (65 lbs if you include its arm.)  SpotMini is all-electric (no hydraulics) and runs for about 90 minutes on a charge, depending on what it is doing.  SpotMini is one of the quietest robots we have ever built.  It has a variety of sensors, including depth cameras, a solid state gyro (IMU) and proprioception sensors in the limbs.  These sensors help with navigation and mobile manipulation. SpotMini performs some tasks autonomously, but often uses a human for high-level guidance.  For more information about SpotMini visit our website at www.BostonDynamics.com" id="128" name="Google Shape;128;p29" title="Introducing SpotMini">
            <a:hlinkClick r:id="rId3"/>
          </p:cNvPr>
          <p:cNvPicPr preferRelativeResize="0"/>
          <p:nvPr/>
        </p:nvPicPr>
        <p:blipFill>
          <a:blip r:embed="rId4">
            <a:alphaModFix/>
          </a:blip>
          <a:stretch>
            <a:fillRect/>
          </a:stretch>
        </p:blipFill>
        <p:spPr>
          <a:xfrm>
            <a:off x="2286000" y="1299850"/>
            <a:ext cx="4572000" cy="3429000"/>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5" name="Shape 475"/>
        <p:cNvGrpSpPr/>
        <p:nvPr/>
      </p:nvGrpSpPr>
      <p:grpSpPr>
        <a:xfrm>
          <a:off x="0" y="0"/>
          <a:ext cx="0" cy="0"/>
          <a:chOff x="0" y="0"/>
          <a:chExt cx="0" cy="0"/>
        </a:xfrm>
      </p:grpSpPr>
      <p:sp>
        <p:nvSpPr>
          <p:cNvPr id="476" name="Google Shape;476;p74"/>
          <p:cNvSpPr txBox="1"/>
          <p:nvPr>
            <p:ph type="ctrTitle"/>
          </p:nvPr>
        </p:nvSpPr>
        <p:spPr>
          <a:xfrm>
            <a:off x="499500" y="2284300"/>
            <a:ext cx="8145000" cy="114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Georgia"/>
                <a:ea typeface="Georgia"/>
                <a:cs typeface="Georgia"/>
                <a:sym typeface="Georgia"/>
              </a:rPr>
              <a:t>RNNs in TensorFlow</a:t>
            </a:r>
            <a:endParaRPr>
              <a:latin typeface="Georgia"/>
              <a:ea typeface="Georgia"/>
              <a:cs typeface="Georgia"/>
              <a:sym typeface="Georgia"/>
            </a:endParaRPr>
          </a:p>
        </p:txBody>
      </p:sp>
      <p:sp>
        <p:nvSpPr>
          <p:cNvPr id="477" name="Google Shape;477;p7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2"/>
                </a:solidFill>
              </a:rPr>
              <a:t>‹#›</a:t>
            </a:fld>
            <a:endParaRPr>
              <a:solidFill>
                <a:schemeClr val="lt2"/>
              </a:solidFill>
            </a:endParaRPr>
          </a:p>
        </p:txBody>
      </p:sp>
      <p:pic>
        <p:nvPicPr>
          <p:cNvPr id="478" name="Google Shape;478;p74"/>
          <p:cNvPicPr preferRelativeResize="0"/>
          <p:nvPr/>
        </p:nvPicPr>
        <p:blipFill>
          <a:blip r:embed="rId3">
            <a:alphaModFix/>
          </a:blip>
          <a:stretch>
            <a:fillRect/>
          </a:stretch>
        </p:blipFill>
        <p:spPr>
          <a:xfrm>
            <a:off x="3809450" y="598975"/>
            <a:ext cx="1163600" cy="1468800"/>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2" name="Shape 482"/>
        <p:cNvGrpSpPr/>
        <p:nvPr/>
      </p:nvGrpSpPr>
      <p:grpSpPr>
        <a:xfrm>
          <a:off x="0" y="0"/>
          <a:ext cx="0" cy="0"/>
          <a:chOff x="0" y="0"/>
          <a:chExt cx="0" cy="0"/>
        </a:xfrm>
      </p:grpSpPr>
      <p:sp>
        <p:nvSpPr>
          <p:cNvPr id="483" name="Google Shape;483;p75"/>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Cell Support (tf.nn.rnn_cell)</a:t>
            </a:r>
            <a:endParaRPr b="1">
              <a:latin typeface="Georgia"/>
              <a:ea typeface="Georgia"/>
              <a:cs typeface="Georgia"/>
              <a:sym typeface="Georgia"/>
            </a:endParaRPr>
          </a:p>
        </p:txBody>
      </p:sp>
      <p:sp>
        <p:nvSpPr>
          <p:cNvPr id="484" name="Google Shape;484;p7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85" name="Google Shape;485;p75"/>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chemeClr val="dk1"/>
              </a:buClr>
              <a:buSzPts val="2400"/>
              <a:buFont typeface="Consolas"/>
              <a:buChar char="●"/>
            </a:pPr>
            <a:r>
              <a:rPr lang="en" sz="2400">
                <a:solidFill>
                  <a:schemeClr val="dk1"/>
                </a:solidFill>
                <a:latin typeface="Consolas"/>
                <a:ea typeface="Consolas"/>
                <a:cs typeface="Consolas"/>
                <a:sym typeface="Consolas"/>
              </a:rPr>
              <a:t>BasicRNNCell: The most basic RNN cell.</a:t>
            </a:r>
            <a:endParaRPr sz="2400">
              <a:solidFill>
                <a:schemeClr val="dk1"/>
              </a:solidFill>
              <a:latin typeface="Consolas"/>
              <a:ea typeface="Consolas"/>
              <a:cs typeface="Consolas"/>
              <a:sym typeface="Consolas"/>
            </a:endParaRPr>
          </a:p>
          <a:p>
            <a:pPr indent="-381000" lvl="0" marL="457200" rtl="0" algn="l">
              <a:spcBef>
                <a:spcPts val="0"/>
              </a:spcBef>
              <a:spcAft>
                <a:spcPts val="0"/>
              </a:spcAft>
              <a:buClr>
                <a:schemeClr val="dk1"/>
              </a:buClr>
              <a:buSzPts val="2400"/>
              <a:buFont typeface="Consolas"/>
              <a:buChar char="●"/>
            </a:pPr>
            <a:r>
              <a:rPr lang="en" sz="2400">
                <a:solidFill>
                  <a:schemeClr val="dk1"/>
                </a:solidFill>
                <a:latin typeface="Consolas"/>
                <a:ea typeface="Consolas"/>
                <a:cs typeface="Consolas"/>
                <a:sym typeface="Consolas"/>
              </a:rPr>
              <a:t>RNNCell: Abstract object representing an RNN cell.</a:t>
            </a:r>
            <a:endParaRPr sz="2400">
              <a:solidFill>
                <a:schemeClr val="dk1"/>
              </a:solidFill>
              <a:latin typeface="Consolas"/>
              <a:ea typeface="Consolas"/>
              <a:cs typeface="Consolas"/>
              <a:sym typeface="Consolas"/>
            </a:endParaRPr>
          </a:p>
          <a:p>
            <a:pPr indent="-381000" lvl="0" marL="457200" rtl="0" algn="l">
              <a:spcBef>
                <a:spcPts val="0"/>
              </a:spcBef>
              <a:spcAft>
                <a:spcPts val="0"/>
              </a:spcAft>
              <a:buClr>
                <a:schemeClr val="dk1"/>
              </a:buClr>
              <a:buSzPts val="2400"/>
              <a:buFont typeface="Consolas"/>
              <a:buChar char="●"/>
            </a:pPr>
            <a:r>
              <a:rPr lang="en" sz="2400">
                <a:solidFill>
                  <a:srgbClr val="FFFFFF"/>
                </a:solidFill>
                <a:latin typeface="Consolas"/>
                <a:ea typeface="Consolas"/>
                <a:cs typeface="Consolas"/>
                <a:sym typeface="Consolas"/>
              </a:rPr>
              <a:t>BasicLSTMCell: Basic LSTM recurrent network cell.</a:t>
            </a:r>
            <a:endParaRPr sz="2400">
              <a:solidFill>
                <a:srgbClr val="FFFFFF"/>
              </a:solidFill>
              <a:latin typeface="Consolas"/>
              <a:ea typeface="Consolas"/>
              <a:cs typeface="Consolas"/>
              <a:sym typeface="Consolas"/>
            </a:endParaRPr>
          </a:p>
          <a:p>
            <a:pPr indent="-381000" lvl="0" marL="457200" rtl="0" algn="l">
              <a:spcBef>
                <a:spcPts val="0"/>
              </a:spcBef>
              <a:spcAft>
                <a:spcPts val="0"/>
              </a:spcAft>
              <a:buClr>
                <a:srgbClr val="FFFFFF"/>
              </a:buClr>
              <a:buSzPts val="2400"/>
              <a:buFont typeface="Consolas"/>
              <a:buChar char="●"/>
            </a:pPr>
            <a:r>
              <a:rPr lang="en" sz="2400">
                <a:solidFill>
                  <a:schemeClr val="dk1"/>
                </a:solidFill>
                <a:latin typeface="Consolas"/>
                <a:ea typeface="Consolas"/>
                <a:cs typeface="Consolas"/>
                <a:sym typeface="Consolas"/>
              </a:rPr>
              <a:t>LSTMCell: LSTM recurrent network cell.</a:t>
            </a:r>
            <a:endParaRPr sz="2400">
              <a:solidFill>
                <a:schemeClr val="dk1"/>
              </a:solidFill>
              <a:latin typeface="Consolas"/>
              <a:ea typeface="Consolas"/>
              <a:cs typeface="Consolas"/>
              <a:sym typeface="Consolas"/>
            </a:endParaRPr>
          </a:p>
          <a:p>
            <a:pPr indent="-381000" lvl="0" marL="457200" rtl="0" algn="l">
              <a:spcBef>
                <a:spcPts val="0"/>
              </a:spcBef>
              <a:spcAft>
                <a:spcPts val="0"/>
              </a:spcAft>
              <a:buClr>
                <a:schemeClr val="dk1"/>
              </a:buClr>
              <a:buSzPts val="2400"/>
              <a:buFont typeface="Consolas"/>
              <a:buChar char="●"/>
            </a:pPr>
            <a:r>
              <a:rPr lang="en" sz="2400">
                <a:solidFill>
                  <a:schemeClr val="dk1"/>
                </a:solidFill>
                <a:latin typeface="Consolas"/>
                <a:ea typeface="Consolas"/>
                <a:cs typeface="Consolas"/>
                <a:sym typeface="Consolas"/>
              </a:rPr>
              <a:t>GRUCell: Gated Recurrent Unit cell </a:t>
            </a:r>
            <a:endParaRPr sz="2400">
              <a:solidFill>
                <a:srgbClr val="FFFFFF"/>
              </a:solidFill>
              <a:latin typeface="Consolas"/>
              <a:ea typeface="Consolas"/>
              <a:cs typeface="Consolas"/>
              <a:sym typeface="Consolas"/>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9" name="Shape 489"/>
        <p:cNvGrpSpPr/>
        <p:nvPr/>
      </p:nvGrpSpPr>
      <p:grpSpPr>
        <a:xfrm>
          <a:off x="0" y="0"/>
          <a:ext cx="0" cy="0"/>
          <a:chOff x="0" y="0"/>
          <a:chExt cx="0" cy="0"/>
        </a:xfrm>
      </p:grpSpPr>
      <p:sp>
        <p:nvSpPr>
          <p:cNvPr id="490" name="Google Shape;490;p76"/>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Construct Cells </a:t>
            </a:r>
            <a:r>
              <a:rPr b="1" lang="en">
                <a:latin typeface="Georgia"/>
                <a:ea typeface="Georgia"/>
                <a:cs typeface="Georgia"/>
                <a:sym typeface="Georgia"/>
              </a:rPr>
              <a:t>(tf.nn.rnn_cell)</a:t>
            </a:r>
            <a:endParaRPr b="1">
              <a:latin typeface="Georgia"/>
              <a:ea typeface="Georgia"/>
              <a:cs typeface="Georgia"/>
              <a:sym typeface="Georgia"/>
            </a:endParaRPr>
          </a:p>
        </p:txBody>
      </p:sp>
      <p:sp>
        <p:nvSpPr>
          <p:cNvPr id="491" name="Google Shape;491;p7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92" name="Google Shape;492;p76"/>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800">
              <a:solidFill>
                <a:schemeClr val="dk1"/>
              </a:solidFill>
              <a:latin typeface="Consolas"/>
              <a:ea typeface="Consolas"/>
              <a:cs typeface="Consolas"/>
              <a:sym typeface="Consolas"/>
            </a:endParaRPr>
          </a:p>
          <a:p>
            <a:pPr indent="0" lvl="0" marL="0" rtl="0" algn="ctr">
              <a:spcBef>
                <a:spcPts val="0"/>
              </a:spcBef>
              <a:spcAft>
                <a:spcPts val="0"/>
              </a:spcAft>
              <a:buNone/>
            </a:pPr>
            <a:r>
              <a:t/>
            </a:r>
            <a:endParaRPr sz="1800">
              <a:solidFill>
                <a:schemeClr val="dk1"/>
              </a:solidFill>
              <a:latin typeface="Consolas"/>
              <a:ea typeface="Consolas"/>
              <a:cs typeface="Consolas"/>
              <a:sym typeface="Consolas"/>
            </a:endParaRPr>
          </a:p>
          <a:p>
            <a:pPr indent="0" lvl="0" marL="0" rtl="0" algn="ctr">
              <a:spcBef>
                <a:spcPts val="0"/>
              </a:spcBef>
              <a:spcAft>
                <a:spcPts val="0"/>
              </a:spcAft>
              <a:buNone/>
            </a:pPr>
            <a:r>
              <a:t/>
            </a:r>
            <a:endParaRPr sz="1800">
              <a:solidFill>
                <a:schemeClr val="dk1"/>
              </a:solidFill>
              <a:latin typeface="Consolas"/>
              <a:ea typeface="Consolas"/>
              <a:cs typeface="Consolas"/>
              <a:sym typeface="Consolas"/>
            </a:endParaRPr>
          </a:p>
          <a:p>
            <a:pPr indent="0" lvl="0" marL="0" rtl="0" algn="ctr">
              <a:spcBef>
                <a:spcPts val="0"/>
              </a:spcBef>
              <a:spcAft>
                <a:spcPts val="0"/>
              </a:spcAft>
              <a:buNone/>
            </a:pPr>
            <a:r>
              <a:rPr lang="en" sz="1800">
                <a:solidFill>
                  <a:schemeClr val="dk1"/>
                </a:solidFill>
                <a:latin typeface="Consolas"/>
                <a:ea typeface="Consolas"/>
                <a:cs typeface="Consolas"/>
                <a:sym typeface="Consolas"/>
              </a:rPr>
              <a:t>cell = tf.nn.rnn_cell.GRUCell(hidden_size)</a:t>
            </a:r>
            <a:endParaRPr sz="1800">
              <a:solidFill>
                <a:srgbClr val="FFFFFF"/>
              </a:solidFill>
              <a:latin typeface="Consolas"/>
              <a:ea typeface="Consolas"/>
              <a:cs typeface="Consolas"/>
              <a:sym typeface="Consolas"/>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6" name="Shape 496"/>
        <p:cNvGrpSpPr/>
        <p:nvPr/>
      </p:nvGrpSpPr>
      <p:grpSpPr>
        <a:xfrm>
          <a:off x="0" y="0"/>
          <a:ext cx="0" cy="0"/>
          <a:chOff x="0" y="0"/>
          <a:chExt cx="0" cy="0"/>
        </a:xfrm>
      </p:grpSpPr>
      <p:sp>
        <p:nvSpPr>
          <p:cNvPr id="497" name="Google Shape;497;p77"/>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Stack multiple cells</a:t>
            </a:r>
            <a:endParaRPr b="1">
              <a:latin typeface="Georgia"/>
              <a:ea typeface="Georgia"/>
              <a:cs typeface="Georgia"/>
              <a:sym typeface="Georgia"/>
            </a:endParaRPr>
          </a:p>
        </p:txBody>
      </p:sp>
      <p:sp>
        <p:nvSpPr>
          <p:cNvPr id="498" name="Google Shape;498;p7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99" name="Google Shape;499;p77"/>
          <p:cNvSpPr txBox="1"/>
          <p:nvPr/>
        </p:nvSpPr>
        <p:spPr>
          <a:xfrm>
            <a:off x="547775" y="1189475"/>
            <a:ext cx="8376900" cy="318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800">
              <a:solidFill>
                <a:schemeClr val="dk1"/>
              </a:solidFill>
              <a:latin typeface="Consolas"/>
              <a:ea typeface="Consolas"/>
              <a:cs typeface="Consolas"/>
              <a:sym typeface="Consolas"/>
            </a:endParaRPr>
          </a:p>
          <a:p>
            <a:pPr indent="0" lvl="0" marL="0" rtl="0" algn="ctr">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sz="1800">
                <a:solidFill>
                  <a:schemeClr val="dk1"/>
                </a:solidFill>
                <a:latin typeface="Consolas"/>
                <a:ea typeface="Consolas"/>
                <a:cs typeface="Consolas"/>
                <a:sym typeface="Consolas"/>
              </a:rPr>
              <a:t>layers = [tf.nn.rnn_cell.GRUCell(size) for size in hidden_sizes]</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sz="1800">
                <a:solidFill>
                  <a:schemeClr val="dk1"/>
                </a:solidFill>
                <a:latin typeface="Consolas"/>
                <a:ea typeface="Consolas"/>
                <a:cs typeface="Consolas"/>
                <a:sym typeface="Consolas"/>
              </a:rPr>
              <a:t>cells = tf.nn.rnn_cell.MultiRNNCell(layers)</a:t>
            </a:r>
            <a:endParaRPr sz="1800">
              <a:solidFill>
                <a:schemeClr val="dk1"/>
              </a:solidFill>
              <a:latin typeface="Consolas"/>
              <a:ea typeface="Consolas"/>
              <a:cs typeface="Consolas"/>
              <a:sym typeface="Consolas"/>
            </a:endParaRPr>
          </a:p>
          <a:p>
            <a:pPr indent="0" lvl="0" marL="0" rtl="0" algn="ctr">
              <a:spcBef>
                <a:spcPts val="0"/>
              </a:spcBef>
              <a:spcAft>
                <a:spcPts val="0"/>
              </a:spcAft>
              <a:buNone/>
            </a:pPr>
            <a:r>
              <a:t/>
            </a:r>
            <a:endParaRPr sz="1800">
              <a:solidFill>
                <a:schemeClr val="dk1"/>
              </a:solidFill>
              <a:latin typeface="Consolas"/>
              <a:ea typeface="Consolas"/>
              <a:cs typeface="Consolas"/>
              <a:sym typeface="Consolas"/>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3" name="Shape 503"/>
        <p:cNvGrpSpPr/>
        <p:nvPr/>
      </p:nvGrpSpPr>
      <p:grpSpPr>
        <a:xfrm>
          <a:off x="0" y="0"/>
          <a:ext cx="0" cy="0"/>
          <a:chOff x="0" y="0"/>
          <a:chExt cx="0" cy="0"/>
        </a:xfrm>
      </p:grpSpPr>
      <p:sp>
        <p:nvSpPr>
          <p:cNvPr id="504" name="Google Shape;504;p78"/>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Construct Recurrent Neural Network</a:t>
            </a:r>
            <a:endParaRPr b="1">
              <a:latin typeface="Georgia"/>
              <a:ea typeface="Georgia"/>
              <a:cs typeface="Georgia"/>
              <a:sym typeface="Georgia"/>
            </a:endParaRPr>
          </a:p>
        </p:txBody>
      </p:sp>
      <p:sp>
        <p:nvSpPr>
          <p:cNvPr id="505" name="Google Shape;505;p7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06" name="Google Shape;506;p78"/>
          <p:cNvSpPr txBox="1"/>
          <p:nvPr/>
        </p:nvSpPr>
        <p:spPr>
          <a:xfrm>
            <a:off x="547775" y="1189475"/>
            <a:ext cx="8153400" cy="31881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Consolas"/>
              <a:buChar char="●"/>
            </a:pPr>
            <a:r>
              <a:rPr lang="en" sz="1800">
                <a:solidFill>
                  <a:schemeClr val="dk1"/>
                </a:solidFill>
                <a:highlight>
                  <a:schemeClr val="accent3"/>
                </a:highlight>
                <a:latin typeface="Consolas"/>
                <a:ea typeface="Consolas"/>
                <a:cs typeface="Consolas"/>
                <a:sym typeface="Consolas"/>
              </a:rPr>
              <a:t>tf.nn.dynamic_rnn</a:t>
            </a:r>
            <a:r>
              <a:rPr lang="en" sz="1800">
                <a:solidFill>
                  <a:schemeClr val="dk1"/>
                </a:solidFill>
                <a:latin typeface="Consolas"/>
                <a:ea typeface="Consolas"/>
                <a:cs typeface="Consolas"/>
                <a:sym typeface="Consolas"/>
              </a:rPr>
              <a:t>: uses a tf.While loop to dynamically construct the graph when it is executed. Graph creation is faster and you can feed batches of variable size.</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highlight>
                  <a:schemeClr val="accent3"/>
                </a:highlight>
                <a:latin typeface="Consolas"/>
                <a:ea typeface="Consolas"/>
                <a:cs typeface="Consolas"/>
                <a:sym typeface="Consolas"/>
              </a:rPr>
              <a:t>tf.nn.bidirectional_dynamic_rnn</a:t>
            </a:r>
            <a:r>
              <a:rPr lang="en" sz="1800">
                <a:solidFill>
                  <a:schemeClr val="dk1"/>
                </a:solidFill>
                <a:latin typeface="Consolas"/>
                <a:ea typeface="Consolas"/>
                <a:cs typeface="Consolas"/>
                <a:sym typeface="Consolas"/>
              </a:rPr>
              <a:t>: dynamic_rnn with bidirectional</a:t>
            </a:r>
            <a:endParaRPr sz="1800">
              <a:solidFill>
                <a:srgbClr val="FFFFFF"/>
              </a:solidFill>
              <a:latin typeface="Consolas"/>
              <a:ea typeface="Consolas"/>
              <a:cs typeface="Consolas"/>
              <a:sym typeface="Consolas"/>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0" name="Shape 510"/>
        <p:cNvGrpSpPr/>
        <p:nvPr/>
      </p:nvGrpSpPr>
      <p:grpSpPr>
        <a:xfrm>
          <a:off x="0" y="0"/>
          <a:ext cx="0" cy="0"/>
          <a:chOff x="0" y="0"/>
          <a:chExt cx="0" cy="0"/>
        </a:xfrm>
      </p:grpSpPr>
      <p:sp>
        <p:nvSpPr>
          <p:cNvPr id="511" name="Google Shape;511;p79"/>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Stack multiple cells</a:t>
            </a:r>
            <a:endParaRPr b="1">
              <a:latin typeface="Georgia"/>
              <a:ea typeface="Georgia"/>
              <a:cs typeface="Georgia"/>
              <a:sym typeface="Georgia"/>
            </a:endParaRPr>
          </a:p>
        </p:txBody>
      </p:sp>
      <p:sp>
        <p:nvSpPr>
          <p:cNvPr id="512" name="Google Shape;512;p7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13" name="Google Shape;513;p79"/>
          <p:cNvSpPr txBox="1"/>
          <p:nvPr/>
        </p:nvSpPr>
        <p:spPr>
          <a:xfrm>
            <a:off x="547775" y="1189475"/>
            <a:ext cx="81534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layers = [tf.nn.rnn_cell.GRUCell(size) for size in hidden_sizes]</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cells = tf.nn.rnn_cell.MultiRNNCell(layers)</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output, out_state = tf.nn.dynamic_rnn(cell, seq, length, initial_state)</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t/>
            </a:r>
            <a:endParaRPr sz="1600">
              <a:solidFill>
                <a:schemeClr val="dk1"/>
              </a:solidFill>
              <a:latin typeface="Consolas"/>
              <a:ea typeface="Consolas"/>
              <a:cs typeface="Consolas"/>
              <a:sym typeface="Consolas"/>
            </a:endParaRPr>
          </a:p>
        </p:txBody>
      </p:sp>
      <p:sp>
        <p:nvSpPr>
          <p:cNvPr id="514" name="Google Shape;514;p79"/>
          <p:cNvSpPr txBox="1"/>
          <p:nvPr/>
        </p:nvSpPr>
        <p:spPr>
          <a:xfrm>
            <a:off x="4470325" y="3754450"/>
            <a:ext cx="40467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Georgia"/>
                <a:ea typeface="Georgia"/>
                <a:cs typeface="Georgia"/>
                <a:sym typeface="Georgia"/>
              </a:rPr>
              <a:t>Any problem with this?</a:t>
            </a:r>
            <a:endParaRPr sz="2400">
              <a:solidFill>
                <a:srgbClr val="FFFFFF"/>
              </a:solidFill>
              <a:latin typeface="Georgia"/>
              <a:ea typeface="Georgia"/>
              <a:cs typeface="Georgia"/>
              <a:sym typeface="Georgia"/>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8" name="Shape 518"/>
        <p:cNvGrpSpPr/>
        <p:nvPr/>
      </p:nvGrpSpPr>
      <p:grpSpPr>
        <a:xfrm>
          <a:off x="0" y="0"/>
          <a:ext cx="0" cy="0"/>
          <a:chOff x="0" y="0"/>
          <a:chExt cx="0" cy="0"/>
        </a:xfrm>
      </p:grpSpPr>
      <p:sp>
        <p:nvSpPr>
          <p:cNvPr id="519" name="Google Shape;519;p80"/>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Stack multiple cells</a:t>
            </a:r>
            <a:endParaRPr b="1">
              <a:latin typeface="Georgia"/>
              <a:ea typeface="Georgia"/>
              <a:cs typeface="Georgia"/>
              <a:sym typeface="Georgia"/>
            </a:endParaRPr>
          </a:p>
        </p:txBody>
      </p:sp>
      <p:sp>
        <p:nvSpPr>
          <p:cNvPr id="520" name="Google Shape;520;p8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21" name="Google Shape;521;p80"/>
          <p:cNvSpPr txBox="1"/>
          <p:nvPr/>
        </p:nvSpPr>
        <p:spPr>
          <a:xfrm>
            <a:off x="547775" y="1189475"/>
            <a:ext cx="81534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layers = [tf.nn.rnn_cell.GRUCell(size) for size in hidden_sizes]</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cells = tf.nn.rnn_cell.MultiRNNCell(layers)</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output, out_state = tf.nn.dynamic_rnn(cell, seq, length, initial_state)</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t/>
            </a:r>
            <a:endParaRPr sz="1600">
              <a:solidFill>
                <a:schemeClr val="dk1"/>
              </a:solidFill>
              <a:latin typeface="Consolas"/>
              <a:ea typeface="Consolas"/>
              <a:cs typeface="Consolas"/>
              <a:sym typeface="Consolas"/>
            </a:endParaRPr>
          </a:p>
        </p:txBody>
      </p:sp>
      <p:sp>
        <p:nvSpPr>
          <p:cNvPr id="522" name="Google Shape;522;p80"/>
          <p:cNvSpPr txBox="1"/>
          <p:nvPr/>
        </p:nvSpPr>
        <p:spPr>
          <a:xfrm>
            <a:off x="1644450" y="3917075"/>
            <a:ext cx="68280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Georgia"/>
                <a:ea typeface="Georgia"/>
                <a:cs typeface="Georgia"/>
                <a:sym typeface="Georgia"/>
              </a:rPr>
              <a:t>Most sequences are not of the same length</a:t>
            </a:r>
            <a:endParaRPr sz="2400">
              <a:solidFill>
                <a:srgbClr val="FFFFFF"/>
              </a:solidFill>
              <a:latin typeface="Georgia"/>
              <a:ea typeface="Georgia"/>
              <a:cs typeface="Georgia"/>
              <a:sym typeface="Georgia"/>
            </a:endParaRPr>
          </a:p>
        </p:txBody>
      </p:sp>
    </p:spTree>
  </p:cSld>
  <p:clrMapOvr>
    <a:masterClrMapping/>
  </p:clrMapOvr>
</p:sld>
</file>

<file path=ppt/slides/slide5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26" name="Shape 526"/>
        <p:cNvGrpSpPr/>
        <p:nvPr/>
      </p:nvGrpSpPr>
      <p:grpSpPr>
        <a:xfrm>
          <a:off x="0" y="0"/>
          <a:ext cx="0" cy="0"/>
          <a:chOff x="0" y="0"/>
          <a:chExt cx="0" cy="0"/>
        </a:xfrm>
      </p:grpSpPr>
      <p:sp>
        <p:nvSpPr>
          <p:cNvPr id="527" name="Google Shape;527;p81"/>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Dealing with variable sequence length</a:t>
            </a:r>
            <a:endParaRPr b="1">
              <a:latin typeface="Georgia"/>
              <a:ea typeface="Georgia"/>
              <a:cs typeface="Georgia"/>
              <a:sym typeface="Georgia"/>
            </a:endParaRPr>
          </a:p>
        </p:txBody>
      </p:sp>
      <p:sp>
        <p:nvSpPr>
          <p:cNvPr id="528" name="Google Shape;528;p8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29" name="Google Shape;529;p81"/>
          <p:cNvSpPr txBox="1"/>
          <p:nvPr/>
        </p:nvSpPr>
        <p:spPr>
          <a:xfrm>
            <a:off x="547775" y="1189475"/>
            <a:ext cx="81534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Georgia"/>
                <a:ea typeface="Georgia"/>
                <a:cs typeface="Georgia"/>
                <a:sym typeface="Georgia"/>
              </a:rPr>
              <a:t>Pad all sequences with zero vectors and all labels with zero label (to make them of the same length)</a:t>
            </a:r>
            <a:endParaRPr sz="1900">
              <a:solidFill>
                <a:schemeClr val="dk1"/>
              </a:solidFill>
              <a:latin typeface="Georgia"/>
              <a:ea typeface="Georgia"/>
              <a:cs typeface="Georgia"/>
              <a:sym typeface="Georgia"/>
            </a:endParaRPr>
          </a:p>
          <a:p>
            <a:pPr indent="0" lvl="0" marL="0" rtl="0" algn="l">
              <a:spcBef>
                <a:spcPts val="0"/>
              </a:spcBef>
              <a:spcAft>
                <a:spcPts val="0"/>
              </a:spcAft>
              <a:buNone/>
            </a:pPr>
            <a:r>
              <a:t/>
            </a:r>
            <a:endParaRPr sz="1900">
              <a:solidFill>
                <a:schemeClr val="dk1"/>
              </a:solidFill>
              <a:latin typeface="Georgia"/>
              <a:ea typeface="Georgia"/>
              <a:cs typeface="Georgia"/>
              <a:sym typeface="Georgia"/>
            </a:endParaRPr>
          </a:p>
          <a:p>
            <a:pPr indent="0" lvl="0" marL="0" rtl="0" algn="l">
              <a:spcBef>
                <a:spcPts val="0"/>
              </a:spcBef>
              <a:spcAft>
                <a:spcPts val="0"/>
              </a:spcAft>
              <a:buNone/>
            </a:pPr>
            <a:r>
              <a:rPr lang="en" sz="1900">
                <a:solidFill>
                  <a:schemeClr val="dk1"/>
                </a:solidFill>
                <a:latin typeface="Georgia"/>
                <a:ea typeface="Georgia"/>
                <a:cs typeface="Georgia"/>
                <a:sym typeface="Georgia"/>
              </a:rPr>
              <a:t>Most current models can’t deal with sequences of length larger than 120 tokens, so there is usually a fixed max_length and we truncate the sequences to that max_length</a:t>
            </a:r>
            <a:endParaRPr sz="1900">
              <a:solidFill>
                <a:schemeClr val="dk1"/>
              </a:solidFill>
              <a:latin typeface="Georgia"/>
              <a:ea typeface="Georgia"/>
              <a:cs typeface="Georgia"/>
              <a:sym typeface="Georgia"/>
            </a:endParaRPr>
          </a:p>
          <a:p>
            <a:pPr indent="0" lvl="0" marL="0" rtl="0" algn="l">
              <a:spcBef>
                <a:spcPts val="0"/>
              </a:spcBef>
              <a:spcAft>
                <a:spcPts val="0"/>
              </a:spcAft>
              <a:buNone/>
            </a:pPr>
            <a:r>
              <a:t/>
            </a:r>
            <a:endParaRPr sz="1900">
              <a:solidFill>
                <a:schemeClr val="dk1"/>
              </a:solidFill>
              <a:latin typeface="Georgia"/>
              <a:ea typeface="Georgia"/>
              <a:cs typeface="Georgia"/>
              <a:sym typeface="Georgia"/>
            </a:endParaRPr>
          </a:p>
          <a:p>
            <a:pPr indent="0" lvl="0" marL="0" rtl="0" algn="l">
              <a:spcBef>
                <a:spcPts val="0"/>
              </a:spcBef>
              <a:spcAft>
                <a:spcPts val="0"/>
              </a:spcAft>
              <a:buNone/>
            </a:pPr>
            <a:r>
              <a:t/>
            </a:r>
            <a:endParaRPr sz="1900">
              <a:solidFill>
                <a:schemeClr val="dk1"/>
              </a:solidFill>
              <a:latin typeface="Georgia"/>
              <a:ea typeface="Georgia"/>
              <a:cs typeface="Georgia"/>
              <a:sym typeface="Georgia"/>
            </a:endParaRPr>
          </a:p>
        </p:txBody>
      </p:sp>
    </p:spTree>
  </p:cSld>
  <p:clrMapOvr>
    <a:masterClrMapping/>
  </p:clrMapOvr>
</p:sld>
</file>

<file path=ppt/slides/slide5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3" name="Shape 533"/>
        <p:cNvGrpSpPr/>
        <p:nvPr/>
      </p:nvGrpSpPr>
      <p:grpSpPr>
        <a:xfrm>
          <a:off x="0" y="0"/>
          <a:ext cx="0" cy="0"/>
          <a:chOff x="0" y="0"/>
          <a:chExt cx="0" cy="0"/>
        </a:xfrm>
      </p:grpSpPr>
      <p:sp>
        <p:nvSpPr>
          <p:cNvPr id="534" name="Google Shape;534;p82"/>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Dealing with variable sequence length</a:t>
            </a:r>
            <a:endParaRPr b="1">
              <a:latin typeface="Georgia"/>
              <a:ea typeface="Georgia"/>
              <a:cs typeface="Georgia"/>
              <a:sym typeface="Georgia"/>
            </a:endParaRPr>
          </a:p>
        </p:txBody>
      </p:sp>
      <p:sp>
        <p:nvSpPr>
          <p:cNvPr id="535" name="Google Shape;535;p8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36" name="Google Shape;536;p82"/>
          <p:cNvSpPr txBox="1"/>
          <p:nvPr/>
        </p:nvSpPr>
        <p:spPr>
          <a:xfrm>
            <a:off x="547775" y="1189475"/>
            <a:ext cx="81534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900">
                <a:solidFill>
                  <a:schemeClr val="dk1"/>
                </a:solidFill>
                <a:latin typeface="Georgia"/>
                <a:ea typeface="Georgia"/>
                <a:cs typeface="Georgia"/>
                <a:sym typeface="Georgia"/>
              </a:rPr>
              <a:t>Pad all sequences with zero vectors and all labels with zero label (to make them of the same length)</a:t>
            </a:r>
            <a:endParaRPr sz="1900">
              <a:solidFill>
                <a:schemeClr val="dk1"/>
              </a:solidFill>
              <a:latin typeface="Georgia"/>
              <a:ea typeface="Georgia"/>
              <a:cs typeface="Georgia"/>
              <a:sym typeface="Georgia"/>
            </a:endParaRPr>
          </a:p>
          <a:p>
            <a:pPr indent="0" lvl="0" marL="0" rtl="0" algn="l">
              <a:spcBef>
                <a:spcPts val="0"/>
              </a:spcBef>
              <a:spcAft>
                <a:spcPts val="0"/>
              </a:spcAft>
              <a:buNone/>
            </a:pPr>
            <a:r>
              <a:t/>
            </a:r>
            <a:endParaRPr sz="1900">
              <a:solidFill>
                <a:schemeClr val="dk1"/>
              </a:solidFill>
              <a:latin typeface="Georgia"/>
              <a:ea typeface="Georgia"/>
              <a:cs typeface="Georgia"/>
              <a:sym typeface="Georgia"/>
            </a:endParaRPr>
          </a:p>
          <a:p>
            <a:pPr indent="0" lvl="0" marL="0" rtl="0" algn="l">
              <a:spcBef>
                <a:spcPts val="0"/>
              </a:spcBef>
              <a:spcAft>
                <a:spcPts val="0"/>
              </a:spcAft>
              <a:buNone/>
            </a:pPr>
            <a:r>
              <a:rPr lang="en" sz="1900">
                <a:solidFill>
                  <a:schemeClr val="dk1"/>
                </a:solidFill>
                <a:latin typeface="Georgia"/>
                <a:ea typeface="Georgia"/>
                <a:cs typeface="Georgia"/>
                <a:sym typeface="Georgia"/>
              </a:rPr>
              <a:t>Most current models can’t deal with sequences of length larger than 120 tokens, so there is usually a fixed max_length and we truncate the sequences to that max_length</a:t>
            </a:r>
            <a:endParaRPr sz="1900">
              <a:solidFill>
                <a:schemeClr val="dk1"/>
              </a:solidFill>
              <a:latin typeface="Georgia"/>
              <a:ea typeface="Georgia"/>
              <a:cs typeface="Georgia"/>
              <a:sym typeface="Georgia"/>
            </a:endParaRPr>
          </a:p>
          <a:p>
            <a:pPr indent="0" lvl="0" marL="0" rtl="0" algn="l">
              <a:spcBef>
                <a:spcPts val="0"/>
              </a:spcBef>
              <a:spcAft>
                <a:spcPts val="0"/>
              </a:spcAft>
              <a:buNone/>
            </a:pPr>
            <a:r>
              <a:t/>
            </a:r>
            <a:endParaRPr sz="1900">
              <a:solidFill>
                <a:schemeClr val="dk1"/>
              </a:solidFill>
              <a:latin typeface="Georgia"/>
              <a:ea typeface="Georgia"/>
              <a:cs typeface="Georgia"/>
              <a:sym typeface="Georgia"/>
            </a:endParaRPr>
          </a:p>
          <a:p>
            <a:pPr indent="0" lvl="0" marL="0" rtl="0" algn="l">
              <a:spcBef>
                <a:spcPts val="0"/>
              </a:spcBef>
              <a:spcAft>
                <a:spcPts val="0"/>
              </a:spcAft>
              <a:buNone/>
            </a:pPr>
            <a:r>
              <a:t/>
            </a:r>
            <a:endParaRPr sz="1900">
              <a:solidFill>
                <a:schemeClr val="dk1"/>
              </a:solidFill>
              <a:latin typeface="Georgia"/>
              <a:ea typeface="Georgia"/>
              <a:cs typeface="Georgia"/>
              <a:sym typeface="Georgia"/>
            </a:endParaRPr>
          </a:p>
        </p:txBody>
      </p:sp>
      <p:sp>
        <p:nvSpPr>
          <p:cNvPr id="537" name="Google Shape;537;p82"/>
          <p:cNvSpPr txBox="1"/>
          <p:nvPr/>
        </p:nvSpPr>
        <p:spPr>
          <a:xfrm>
            <a:off x="4470325" y="3754450"/>
            <a:ext cx="40467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FFFFF"/>
                </a:solidFill>
                <a:latin typeface="Georgia"/>
                <a:ea typeface="Georgia"/>
                <a:cs typeface="Georgia"/>
                <a:sym typeface="Georgia"/>
              </a:rPr>
              <a:t>Problem?</a:t>
            </a:r>
            <a:endParaRPr sz="2400">
              <a:solidFill>
                <a:srgbClr val="FFFFFF"/>
              </a:solidFill>
              <a:latin typeface="Georgia"/>
              <a:ea typeface="Georgia"/>
              <a:cs typeface="Georgia"/>
              <a:sym typeface="Georgia"/>
            </a:endParaRPr>
          </a:p>
        </p:txBody>
      </p:sp>
    </p:spTree>
  </p:cSld>
  <p:clrMapOvr>
    <a:masterClrMapping/>
  </p:clrMapOvr>
</p:sld>
</file>

<file path=ppt/slides/slide5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1" name="Shape 541"/>
        <p:cNvGrpSpPr/>
        <p:nvPr/>
      </p:nvGrpSpPr>
      <p:grpSpPr>
        <a:xfrm>
          <a:off x="0" y="0"/>
          <a:ext cx="0" cy="0"/>
          <a:chOff x="0" y="0"/>
          <a:chExt cx="0" cy="0"/>
        </a:xfrm>
      </p:grpSpPr>
      <p:sp>
        <p:nvSpPr>
          <p:cNvPr id="542" name="Google Shape;542;p83"/>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Padded/truncated sequence length</a:t>
            </a:r>
            <a:endParaRPr b="1">
              <a:latin typeface="Georgia"/>
              <a:ea typeface="Georgia"/>
              <a:cs typeface="Georgia"/>
              <a:sym typeface="Georgia"/>
            </a:endParaRPr>
          </a:p>
        </p:txBody>
      </p:sp>
      <p:sp>
        <p:nvSpPr>
          <p:cNvPr id="543" name="Google Shape;543;p8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44" name="Google Shape;544;p83"/>
          <p:cNvSpPr txBox="1"/>
          <p:nvPr/>
        </p:nvSpPr>
        <p:spPr>
          <a:xfrm>
            <a:off x="547775" y="1189475"/>
            <a:ext cx="8153400" cy="3188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2400">
              <a:solidFill>
                <a:schemeClr val="dk1"/>
              </a:solidFill>
              <a:latin typeface="Georgia"/>
              <a:ea typeface="Georgia"/>
              <a:cs typeface="Georgia"/>
              <a:sym typeface="Georgia"/>
            </a:endParaRPr>
          </a:p>
          <a:p>
            <a:pPr indent="0" lvl="0" marL="0" rtl="0" algn="ctr">
              <a:spcBef>
                <a:spcPts val="0"/>
              </a:spcBef>
              <a:spcAft>
                <a:spcPts val="0"/>
              </a:spcAft>
              <a:buNone/>
            </a:pPr>
            <a:r>
              <a:t/>
            </a:r>
            <a:endParaRPr sz="2400">
              <a:solidFill>
                <a:schemeClr val="dk1"/>
              </a:solidFill>
              <a:latin typeface="Georgia"/>
              <a:ea typeface="Georgia"/>
              <a:cs typeface="Georgia"/>
              <a:sym typeface="Georgia"/>
            </a:endParaRPr>
          </a:p>
          <a:p>
            <a:pPr indent="0" lvl="0" marL="0" rtl="0" algn="ctr">
              <a:spcBef>
                <a:spcPts val="0"/>
              </a:spcBef>
              <a:spcAft>
                <a:spcPts val="0"/>
              </a:spcAft>
              <a:buNone/>
            </a:pPr>
            <a:r>
              <a:rPr lang="en" sz="2400">
                <a:solidFill>
                  <a:schemeClr val="dk1"/>
                </a:solidFill>
                <a:latin typeface="Georgia"/>
                <a:ea typeface="Georgia"/>
                <a:cs typeface="Georgia"/>
                <a:sym typeface="Georgia"/>
              </a:rPr>
              <a:t>The padded labels change the total loss, which affects the gradients</a:t>
            </a:r>
            <a:endParaRPr sz="2400">
              <a:solidFill>
                <a:schemeClr val="dk1"/>
              </a:solidFill>
              <a:latin typeface="Georgia"/>
              <a:ea typeface="Georgia"/>
              <a:cs typeface="Georgia"/>
              <a:sym typeface="Georgi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Agenda</a:t>
            </a:r>
            <a:endParaRPr b="1">
              <a:latin typeface="Georgia"/>
              <a:ea typeface="Georgia"/>
              <a:cs typeface="Georgia"/>
              <a:sym typeface="Georgia"/>
            </a:endParaRPr>
          </a:p>
        </p:txBody>
      </p:sp>
      <p:sp>
        <p:nvSpPr>
          <p:cNvPr id="134" name="Google Shape;134;p30"/>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Georgia"/>
                <a:ea typeface="Georgia"/>
                <a:cs typeface="Georgia"/>
                <a:sym typeface="Georgia"/>
              </a:rPr>
              <a:t>From feed-forward to recurrent</a:t>
            </a:r>
            <a:endParaRPr>
              <a:latin typeface="Georgia"/>
              <a:ea typeface="Georgia"/>
              <a:cs typeface="Georgia"/>
              <a:sym typeface="Georgia"/>
            </a:endParaRPr>
          </a:p>
          <a:p>
            <a:pPr indent="0" lvl="0" marL="0" rtl="0" algn="l">
              <a:spcBef>
                <a:spcPts val="1600"/>
              </a:spcBef>
              <a:spcAft>
                <a:spcPts val="0"/>
              </a:spcAft>
              <a:buNone/>
            </a:pPr>
            <a:r>
              <a:rPr lang="en">
                <a:latin typeface="Georgia"/>
                <a:ea typeface="Georgia"/>
                <a:cs typeface="Georgia"/>
                <a:sym typeface="Georgia"/>
              </a:rPr>
              <a:t>Tricks &amp; treats</a:t>
            </a:r>
            <a:endParaRPr>
              <a:latin typeface="Georgia"/>
              <a:ea typeface="Georgia"/>
              <a:cs typeface="Georgia"/>
              <a:sym typeface="Georgia"/>
            </a:endParaRPr>
          </a:p>
          <a:p>
            <a:pPr indent="0" lvl="0" marL="0" rtl="0" algn="l">
              <a:spcBef>
                <a:spcPts val="1600"/>
              </a:spcBef>
              <a:spcAft>
                <a:spcPts val="0"/>
              </a:spcAft>
              <a:buNone/>
            </a:pPr>
            <a:r>
              <a:rPr lang="en">
                <a:latin typeface="Georgia"/>
                <a:ea typeface="Georgia"/>
                <a:cs typeface="Georgia"/>
                <a:sym typeface="Georgia"/>
              </a:rPr>
              <a:t>Presidential tweets</a:t>
            </a:r>
            <a:endParaRPr>
              <a:latin typeface="Georgia"/>
              <a:ea typeface="Georgia"/>
              <a:cs typeface="Georgia"/>
              <a:sym typeface="Georgia"/>
            </a:endParaRPr>
          </a:p>
          <a:p>
            <a:pPr indent="0" lvl="0" marL="0" rtl="0" algn="l">
              <a:spcBef>
                <a:spcPts val="1600"/>
              </a:spcBef>
              <a:spcAft>
                <a:spcPts val="0"/>
              </a:spcAft>
              <a:buNone/>
            </a:pPr>
            <a:r>
              <a:t/>
            </a:r>
            <a:endParaRPr>
              <a:latin typeface="Georgia"/>
              <a:ea typeface="Georgia"/>
              <a:cs typeface="Georgia"/>
              <a:sym typeface="Georgia"/>
            </a:endParaRPr>
          </a:p>
          <a:p>
            <a:pPr indent="0" lvl="0" marL="0" rtl="0" algn="l">
              <a:spcBef>
                <a:spcPts val="1600"/>
              </a:spcBef>
              <a:spcAft>
                <a:spcPts val="0"/>
              </a:spcAft>
              <a:buNone/>
            </a:pPr>
            <a:r>
              <a:t/>
            </a:r>
            <a:endParaRPr>
              <a:latin typeface="Georgia"/>
              <a:ea typeface="Georgia"/>
              <a:cs typeface="Georgia"/>
              <a:sym typeface="Georgia"/>
            </a:endParaRPr>
          </a:p>
          <a:p>
            <a:pPr indent="457200" lvl="0" marL="1828800" rtl="0" algn="l">
              <a:spcBef>
                <a:spcPts val="1600"/>
              </a:spcBef>
              <a:spcAft>
                <a:spcPts val="0"/>
              </a:spcAft>
              <a:buNone/>
            </a:pPr>
            <a:r>
              <a:t/>
            </a:r>
            <a:endParaRPr>
              <a:latin typeface="Georgia"/>
              <a:ea typeface="Georgia"/>
              <a:cs typeface="Georgia"/>
              <a:sym typeface="Georgia"/>
            </a:endParaRPr>
          </a:p>
          <a:p>
            <a:pPr indent="457200" lvl="0" marL="1828800" rtl="0" algn="l">
              <a:spcBef>
                <a:spcPts val="1600"/>
              </a:spcBef>
              <a:spcAft>
                <a:spcPts val="0"/>
              </a:spcAft>
              <a:buNone/>
            </a:pPr>
            <a:r>
              <a:t/>
            </a:r>
            <a:endParaRPr>
              <a:latin typeface="Georgia"/>
              <a:ea typeface="Georgia"/>
              <a:cs typeface="Georgia"/>
              <a:sym typeface="Georgia"/>
            </a:endParaRPr>
          </a:p>
          <a:p>
            <a:pPr indent="457200" lvl="0" marL="2743200" rtl="0" algn="l">
              <a:spcBef>
                <a:spcPts val="1600"/>
              </a:spcBef>
              <a:spcAft>
                <a:spcPts val="1600"/>
              </a:spcAft>
              <a:buNone/>
            </a:pPr>
            <a:r>
              <a:t/>
            </a:r>
            <a:endParaRPr>
              <a:latin typeface="Georgia"/>
              <a:ea typeface="Georgia"/>
              <a:cs typeface="Georgia"/>
              <a:sym typeface="Georgia"/>
            </a:endParaRPr>
          </a:p>
        </p:txBody>
      </p:sp>
      <p:sp>
        <p:nvSpPr>
          <p:cNvPr id="135" name="Google Shape;135;p3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136" name="Google Shape;136;p30"/>
          <p:cNvPicPr preferRelativeResize="0"/>
          <p:nvPr/>
        </p:nvPicPr>
        <p:blipFill>
          <a:blip r:embed="rId3">
            <a:alphaModFix/>
          </a:blip>
          <a:stretch>
            <a:fillRect/>
          </a:stretch>
        </p:blipFill>
        <p:spPr>
          <a:xfrm>
            <a:off x="6023550" y="1301925"/>
            <a:ext cx="1060919" cy="1339200"/>
          </a:xfrm>
          <a:prstGeom prst="rect">
            <a:avLst/>
          </a:prstGeom>
          <a:noFill/>
          <a:ln>
            <a:noFill/>
          </a:ln>
        </p:spPr>
      </p:pic>
    </p:spTree>
  </p:cSld>
  <p:clrMapOvr>
    <a:masterClrMapping/>
  </p:clrMapOvr>
</p:sld>
</file>

<file path=ppt/slides/slide6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8" name="Shape 548"/>
        <p:cNvGrpSpPr/>
        <p:nvPr/>
      </p:nvGrpSpPr>
      <p:grpSpPr>
        <a:xfrm>
          <a:off x="0" y="0"/>
          <a:ext cx="0" cy="0"/>
          <a:chOff x="0" y="0"/>
          <a:chExt cx="0" cy="0"/>
        </a:xfrm>
      </p:grpSpPr>
      <p:sp>
        <p:nvSpPr>
          <p:cNvPr id="549" name="Google Shape;549;p84"/>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Padded/truncated sequence length</a:t>
            </a:r>
            <a:endParaRPr b="1">
              <a:latin typeface="Georgia"/>
              <a:ea typeface="Georgia"/>
              <a:cs typeface="Georgia"/>
              <a:sym typeface="Georgia"/>
            </a:endParaRPr>
          </a:p>
        </p:txBody>
      </p:sp>
      <p:sp>
        <p:nvSpPr>
          <p:cNvPr id="550" name="Google Shape;550;p8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1" name="Google Shape;551;p84"/>
          <p:cNvSpPr txBox="1"/>
          <p:nvPr/>
        </p:nvSpPr>
        <p:spPr>
          <a:xfrm>
            <a:off x="547775" y="1189475"/>
            <a:ext cx="81534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eorgia"/>
                <a:ea typeface="Georgia"/>
                <a:cs typeface="Georgia"/>
                <a:sym typeface="Georgia"/>
              </a:rPr>
              <a:t>Approach 1: </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Georgia"/>
              <a:ea typeface="Georgia"/>
              <a:cs typeface="Georgia"/>
              <a:sym typeface="Georgia"/>
            </a:endParaRPr>
          </a:p>
          <a:p>
            <a:pPr indent="-342900" lvl="0" marL="457200" rtl="0" algn="l">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Maintain a mask (True for real, False for padded tokens)</a:t>
            </a:r>
            <a:endParaRPr sz="1800">
              <a:solidFill>
                <a:schemeClr val="dk1"/>
              </a:solidFill>
              <a:latin typeface="Georgia"/>
              <a:ea typeface="Georgia"/>
              <a:cs typeface="Georgia"/>
              <a:sym typeface="Georgia"/>
            </a:endParaRPr>
          </a:p>
          <a:p>
            <a:pPr indent="-342900" lvl="0" marL="457200" rtl="0" algn="l">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Run your model on both the real/padded tokens (model will predict labels for the padded tokens as well)</a:t>
            </a:r>
            <a:endParaRPr sz="1800">
              <a:solidFill>
                <a:schemeClr val="dk1"/>
              </a:solidFill>
              <a:latin typeface="Georgia"/>
              <a:ea typeface="Georgia"/>
              <a:cs typeface="Georgia"/>
              <a:sym typeface="Georgia"/>
            </a:endParaRPr>
          </a:p>
          <a:p>
            <a:pPr indent="-342900" lvl="0" marL="457200" rtl="0" algn="l">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Only take into account the loss caused by the real elements</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Georgia"/>
              <a:ea typeface="Georgia"/>
              <a:cs typeface="Georgia"/>
              <a:sym typeface="Georgia"/>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full_loss = tf.nn.softmax_cross_entropy_with_logits(preds, labels)</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loss = tf.reduce_mean(tf.boolean_mask(full_loss, mask))</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Georgia"/>
              <a:ea typeface="Georgia"/>
              <a:cs typeface="Georgia"/>
              <a:sym typeface="Georgia"/>
            </a:endParaRPr>
          </a:p>
        </p:txBody>
      </p:sp>
    </p:spTree>
  </p:cSld>
  <p:clrMapOvr>
    <a:masterClrMapping/>
  </p:clrMapOvr>
</p:sld>
</file>

<file path=ppt/slides/slide6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5" name="Shape 555"/>
        <p:cNvGrpSpPr/>
        <p:nvPr/>
      </p:nvGrpSpPr>
      <p:grpSpPr>
        <a:xfrm>
          <a:off x="0" y="0"/>
          <a:ext cx="0" cy="0"/>
          <a:chOff x="0" y="0"/>
          <a:chExt cx="0" cy="0"/>
        </a:xfrm>
      </p:grpSpPr>
      <p:sp>
        <p:nvSpPr>
          <p:cNvPr id="556" name="Google Shape;556;p85"/>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Padded/truncated sequence length</a:t>
            </a:r>
            <a:endParaRPr b="1">
              <a:latin typeface="Georgia"/>
              <a:ea typeface="Georgia"/>
              <a:cs typeface="Georgia"/>
              <a:sym typeface="Georgia"/>
            </a:endParaRPr>
          </a:p>
        </p:txBody>
      </p:sp>
      <p:sp>
        <p:nvSpPr>
          <p:cNvPr id="557" name="Google Shape;557;p8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58" name="Google Shape;558;p85"/>
          <p:cNvSpPr txBox="1"/>
          <p:nvPr/>
        </p:nvSpPr>
        <p:spPr>
          <a:xfrm>
            <a:off x="547775" y="1189475"/>
            <a:ext cx="8153400" cy="318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eorgia"/>
                <a:ea typeface="Georgia"/>
                <a:cs typeface="Georgia"/>
                <a:sym typeface="Georgia"/>
              </a:rPr>
              <a:t>Approach 2: </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Georgia"/>
              <a:ea typeface="Georgia"/>
              <a:cs typeface="Georgia"/>
              <a:sym typeface="Georgia"/>
            </a:endParaRPr>
          </a:p>
          <a:p>
            <a:pPr indent="-342900" lvl="0" marL="457200" rtl="0" algn="l">
              <a:spcBef>
                <a:spcPts val="0"/>
              </a:spcBef>
              <a:spcAft>
                <a:spcPts val="0"/>
              </a:spcAft>
              <a:buClr>
                <a:schemeClr val="dk1"/>
              </a:buClr>
              <a:buSzPts val="1800"/>
              <a:buFont typeface="Georgia"/>
              <a:buChar char="●"/>
            </a:pPr>
            <a:r>
              <a:rPr lang="en" sz="1800">
                <a:solidFill>
                  <a:schemeClr val="dk1"/>
                </a:solidFill>
                <a:latin typeface="Georgia"/>
                <a:ea typeface="Georgia"/>
                <a:cs typeface="Georgia"/>
                <a:sym typeface="Georgia"/>
              </a:rPr>
              <a:t>Let your model know the real sequence length so it only predict the labels for the real tokens</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Georgia"/>
              <a:ea typeface="Georgia"/>
              <a:cs typeface="Georgia"/>
              <a:sym typeface="Georgia"/>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cell = tf.nn.rnn_cell.GRUCell(hidden_size)</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rnn_cells = tf.nn.rnn_cell.MultiRNNCell([cell] * num_layers)</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rPr lang="en" sz="1600">
                <a:solidFill>
                  <a:schemeClr val="dk1"/>
                </a:solidFill>
                <a:highlight>
                  <a:schemeClr val="accent3"/>
                </a:highlight>
                <a:latin typeface="Consolas"/>
                <a:ea typeface="Consolas"/>
                <a:cs typeface="Consolas"/>
                <a:sym typeface="Consolas"/>
              </a:rPr>
              <a:t>tf.reduce_sum(tf.reduce_max(tf.sign(seq), 2), 1)</a:t>
            </a:r>
            <a:endParaRPr sz="1600">
              <a:solidFill>
                <a:schemeClr val="dk1"/>
              </a:solidFill>
              <a:highlight>
                <a:schemeClr val="accent3"/>
              </a:highlight>
              <a:latin typeface="Consolas"/>
              <a:ea typeface="Consolas"/>
              <a:cs typeface="Consolas"/>
              <a:sym typeface="Consolas"/>
            </a:endParaRPr>
          </a:p>
          <a:p>
            <a:pPr indent="0" lvl="0" marL="0" rtl="0" algn="l">
              <a:spcBef>
                <a:spcPts val="0"/>
              </a:spcBef>
              <a:spcAft>
                <a:spcPts val="0"/>
              </a:spcAft>
              <a:buNone/>
            </a:pPr>
            <a:r>
              <a:rPr lang="en" sz="1600">
                <a:solidFill>
                  <a:schemeClr val="dk1"/>
                </a:solidFill>
                <a:latin typeface="Consolas"/>
                <a:ea typeface="Consolas"/>
                <a:cs typeface="Consolas"/>
                <a:sym typeface="Consolas"/>
              </a:rPr>
              <a:t>output, out_state = tf.nn.dynamic_rnn(cell, seq, </a:t>
            </a:r>
            <a:r>
              <a:rPr lang="en" sz="1600">
                <a:solidFill>
                  <a:schemeClr val="dk1"/>
                </a:solidFill>
                <a:highlight>
                  <a:schemeClr val="accent3"/>
                </a:highlight>
                <a:latin typeface="Consolas"/>
                <a:ea typeface="Consolas"/>
                <a:cs typeface="Consolas"/>
                <a:sym typeface="Consolas"/>
              </a:rPr>
              <a:t>length</a:t>
            </a:r>
            <a:r>
              <a:rPr lang="en" sz="1600">
                <a:solidFill>
                  <a:schemeClr val="dk1"/>
                </a:solidFill>
                <a:latin typeface="Consolas"/>
                <a:ea typeface="Consolas"/>
                <a:cs typeface="Consolas"/>
                <a:sym typeface="Consolas"/>
              </a:rPr>
              <a:t>, initial_state)</a:t>
            </a:r>
            <a:endParaRPr sz="16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Georgia"/>
              <a:ea typeface="Georgia"/>
              <a:cs typeface="Georgia"/>
              <a:sym typeface="Georgia"/>
            </a:endParaRPr>
          </a:p>
        </p:txBody>
      </p:sp>
    </p:spTree>
  </p:cSld>
  <p:clrMapOvr>
    <a:masterClrMapping/>
  </p:clrMapOvr>
</p:sld>
</file>

<file path=ppt/slides/slide6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2" name="Shape 562"/>
        <p:cNvGrpSpPr/>
        <p:nvPr/>
      </p:nvGrpSpPr>
      <p:grpSpPr>
        <a:xfrm>
          <a:off x="0" y="0"/>
          <a:ext cx="0" cy="0"/>
          <a:chOff x="0" y="0"/>
          <a:chExt cx="0" cy="0"/>
        </a:xfrm>
      </p:grpSpPr>
      <p:sp>
        <p:nvSpPr>
          <p:cNvPr id="563" name="Google Shape;563;p86"/>
          <p:cNvSpPr txBox="1"/>
          <p:nvPr>
            <p:ph type="ctrTitle"/>
          </p:nvPr>
        </p:nvSpPr>
        <p:spPr>
          <a:xfrm>
            <a:off x="499500" y="2284300"/>
            <a:ext cx="8145000" cy="114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Georgia"/>
                <a:ea typeface="Georgia"/>
                <a:cs typeface="Georgia"/>
                <a:sym typeface="Georgia"/>
              </a:rPr>
              <a:t>Tips and Tricks</a:t>
            </a:r>
            <a:endParaRPr>
              <a:latin typeface="Georgia"/>
              <a:ea typeface="Georgia"/>
              <a:cs typeface="Georgia"/>
              <a:sym typeface="Georgia"/>
            </a:endParaRPr>
          </a:p>
        </p:txBody>
      </p:sp>
      <p:sp>
        <p:nvSpPr>
          <p:cNvPr id="564" name="Google Shape;564;p8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2"/>
                </a:solidFill>
              </a:rPr>
              <a:t>‹#›</a:t>
            </a:fld>
            <a:endParaRPr>
              <a:solidFill>
                <a:schemeClr val="lt2"/>
              </a:solidFill>
            </a:endParaRPr>
          </a:p>
        </p:txBody>
      </p:sp>
      <p:pic>
        <p:nvPicPr>
          <p:cNvPr id="565" name="Google Shape;565;p86"/>
          <p:cNvPicPr preferRelativeResize="0"/>
          <p:nvPr/>
        </p:nvPicPr>
        <p:blipFill>
          <a:blip r:embed="rId3">
            <a:alphaModFix/>
          </a:blip>
          <a:stretch>
            <a:fillRect/>
          </a:stretch>
        </p:blipFill>
        <p:spPr>
          <a:xfrm>
            <a:off x="3809450" y="598975"/>
            <a:ext cx="1163600" cy="1468800"/>
          </a:xfrm>
          <a:prstGeom prst="rect">
            <a:avLst/>
          </a:prstGeom>
          <a:noFill/>
          <a:ln>
            <a:noFill/>
          </a:ln>
        </p:spPr>
      </p:pic>
    </p:spTree>
  </p:cSld>
  <p:clrMapOvr>
    <a:masterClrMapping/>
  </p:clrMapOvr>
</p:sld>
</file>

<file path=ppt/slides/slide6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9" name="Shape 569"/>
        <p:cNvGrpSpPr/>
        <p:nvPr/>
      </p:nvGrpSpPr>
      <p:grpSpPr>
        <a:xfrm>
          <a:off x="0" y="0"/>
          <a:ext cx="0" cy="0"/>
          <a:chOff x="0" y="0"/>
          <a:chExt cx="0" cy="0"/>
        </a:xfrm>
      </p:grpSpPr>
      <p:sp>
        <p:nvSpPr>
          <p:cNvPr id="570" name="Google Shape;570;p87"/>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Vanishing Gradients</a:t>
            </a:r>
            <a:endParaRPr b="1">
              <a:latin typeface="Georgia"/>
              <a:ea typeface="Georgia"/>
              <a:cs typeface="Georgia"/>
              <a:sym typeface="Georgia"/>
            </a:endParaRPr>
          </a:p>
        </p:txBody>
      </p:sp>
      <p:sp>
        <p:nvSpPr>
          <p:cNvPr id="571" name="Google Shape;571;p8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72" name="Google Shape;572;p87"/>
          <p:cNvSpPr txBox="1"/>
          <p:nvPr/>
        </p:nvSpPr>
        <p:spPr>
          <a:xfrm>
            <a:off x="547775" y="1189475"/>
            <a:ext cx="8153400" cy="3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eorgia"/>
                <a:ea typeface="Georgia"/>
                <a:cs typeface="Georgia"/>
                <a:sym typeface="Georgia"/>
              </a:rPr>
              <a:t>Use different activation units:</a:t>
            </a:r>
            <a:endParaRPr sz="1800">
              <a:solidFill>
                <a:schemeClr val="dk1"/>
              </a:solidFill>
              <a:latin typeface="Georgia"/>
              <a:ea typeface="Georgia"/>
              <a:cs typeface="Georgia"/>
              <a:sym typeface="Georgia"/>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tf.nn.relu</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tf.nn.relu6</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tf.nn.crelu</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tf.nn.elu</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sz="1800">
                <a:solidFill>
                  <a:schemeClr val="dk1"/>
                </a:solidFill>
                <a:latin typeface="Consolas"/>
                <a:ea typeface="Consolas"/>
                <a:cs typeface="Consolas"/>
                <a:sym typeface="Consolas"/>
              </a:rPr>
              <a:t>In addition to:</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tf.nn.softplus</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tf.nn.softsign</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tf.nn.bias_add</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tf.sigmoid</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tf.tanh</a:t>
            </a:r>
            <a:endParaRPr sz="1800">
              <a:solidFill>
                <a:schemeClr val="dk1"/>
              </a:solidFill>
              <a:latin typeface="Consolas"/>
              <a:ea typeface="Consolas"/>
              <a:cs typeface="Consolas"/>
              <a:sym typeface="Consolas"/>
            </a:endParaRPr>
          </a:p>
        </p:txBody>
      </p:sp>
    </p:spTree>
  </p:cSld>
  <p:clrMapOvr>
    <a:masterClrMapping/>
  </p:clrMapOvr>
</p:sld>
</file>

<file path=ppt/slides/slide6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76" name="Shape 576"/>
        <p:cNvGrpSpPr/>
        <p:nvPr/>
      </p:nvGrpSpPr>
      <p:grpSpPr>
        <a:xfrm>
          <a:off x="0" y="0"/>
          <a:ext cx="0" cy="0"/>
          <a:chOff x="0" y="0"/>
          <a:chExt cx="0" cy="0"/>
        </a:xfrm>
      </p:grpSpPr>
      <p:sp>
        <p:nvSpPr>
          <p:cNvPr id="577" name="Google Shape;577;p88"/>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Exploding Gradients</a:t>
            </a:r>
            <a:endParaRPr b="1">
              <a:latin typeface="Georgia"/>
              <a:ea typeface="Georgia"/>
              <a:cs typeface="Georgia"/>
              <a:sym typeface="Georgia"/>
            </a:endParaRPr>
          </a:p>
        </p:txBody>
      </p:sp>
      <p:sp>
        <p:nvSpPr>
          <p:cNvPr id="578" name="Google Shape;578;p8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79" name="Google Shape;579;p88"/>
          <p:cNvSpPr txBox="1"/>
          <p:nvPr/>
        </p:nvSpPr>
        <p:spPr>
          <a:xfrm>
            <a:off x="547775" y="1189475"/>
            <a:ext cx="8153400" cy="3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eorgia"/>
                <a:ea typeface="Georgia"/>
                <a:cs typeface="Georgia"/>
                <a:sym typeface="Georgia"/>
              </a:rPr>
              <a:t>Clip gradients with tf.clip_by_global_norm</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gradients = tf.gradients(cost, tf.trainable_variables())</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clipped_gradients, _ = tf.clip_by_global_norm(gradients, max_grad_norm) </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optimizer = tf.train.AdamOptimizer(learning_rate)</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train_op = optimizer.apply_gradients(zip(gradients, trainables))</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p:txBody>
      </p:sp>
    </p:spTree>
  </p:cSld>
  <p:clrMapOvr>
    <a:masterClrMapping/>
  </p:clrMapOvr>
</p:sld>
</file>

<file path=ppt/slides/slide6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83" name="Shape 583"/>
        <p:cNvGrpSpPr/>
        <p:nvPr/>
      </p:nvGrpSpPr>
      <p:grpSpPr>
        <a:xfrm>
          <a:off x="0" y="0"/>
          <a:ext cx="0" cy="0"/>
          <a:chOff x="0" y="0"/>
          <a:chExt cx="0" cy="0"/>
        </a:xfrm>
      </p:grpSpPr>
      <p:sp>
        <p:nvSpPr>
          <p:cNvPr id="584" name="Google Shape;584;p89"/>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Exploding Gradients</a:t>
            </a:r>
            <a:endParaRPr b="1">
              <a:latin typeface="Georgia"/>
              <a:ea typeface="Georgia"/>
              <a:cs typeface="Georgia"/>
              <a:sym typeface="Georgia"/>
            </a:endParaRPr>
          </a:p>
        </p:txBody>
      </p:sp>
      <p:sp>
        <p:nvSpPr>
          <p:cNvPr id="585" name="Google Shape;585;p8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86" name="Google Shape;586;p89"/>
          <p:cNvSpPr txBox="1"/>
          <p:nvPr/>
        </p:nvSpPr>
        <p:spPr>
          <a:xfrm>
            <a:off x="547775" y="1189475"/>
            <a:ext cx="8153400" cy="3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eorgia"/>
                <a:ea typeface="Georgia"/>
                <a:cs typeface="Georgia"/>
                <a:sym typeface="Georgia"/>
              </a:rPr>
              <a:t>Clip gradients with tf.clip_by_global_norm</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highlight>
                  <a:schemeClr val="accent3"/>
                </a:highlight>
                <a:latin typeface="Consolas"/>
                <a:ea typeface="Consolas"/>
                <a:cs typeface="Consolas"/>
                <a:sym typeface="Consolas"/>
              </a:rPr>
              <a:t>gradients = tf.gradients(cost, tf.trainable_variables())</a:t>
            </a:r>
            <a:endParaRPr>
              <a:solidFill>
                <a:schemeClr val="dk1"/>
              </a:solidFill>
              <a:highlight>
                <a:schemeClr val="accent3"/>
              </a:highlight>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take gradients of cosst w.r.t. all trainable variables</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clipped_gradients, _ = tf.clip_by_global_norm(gradients, max_grad_norm) </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optimizer = tf.train.AdamOptimizer(learning_rate)</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train_op = optimizer.apply_gradients(zip(gradients, trainables))</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p:txBody>
      </p:sp>
    </p:spTree>
  </p:cSld>
  <p:clrMapOvr>
    <a:masterClrMapping/>
  </p:clrMapOvr>
</p:sld>
</file>

<file path=ppt/slides/slide6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0" name="Shape 590"/>
        <p:cNvGrpSpPr/>
        <p:nvPr/>
      </p:nvGrpSpPr>
      <p:grpSpPr>
        <a:xfrm>
          <a:off x="0" y="0"/>
          <a:ext cx="0" cy="0"/>
          <a:chOff x="0" y="0"/>
          <a:chExt cx="0" cy="0"/>
        </a:xfrm>
      </p:grpSpPr>
      <p:sp>
        <p:nvSpPr>
          <p:cNvPr id="591" name="Google Shape;591;p90"/>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Exploding Gradients</a:t>
            </a:r>
            <a:endParaRPr b="1">
              <a:latin typeface="Georgia"/>
              <a:ea typeface="Georgia"/>
              <a:cs typeface="Georgia"/>
              <a:sym typeface="Georgia"/>
            </a:endParaRPr>
          </a:p>
        </p:txBody>
      </p:sp>
      <p:sp>
        <p:nvSpPr>
          <p:cNvPr id="592" name="Google Shape;592;p9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593" name="Google Shape;593;p90"/>
          <p:cNvSpPr txBox="1"/>
          <p:nvPr/>
        </p:nvSpPr>
        <p:spPr>
          <a:xfrm>
            <a:off x="547775" y="1189475"/>
            <a:ext cx="8153400" cy="3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eorgia"/>
                <a:ea typeface="Georgia"/>
                <a:cs typeface="Georgia"/>
                <a:sym typeface="Georgia"/>
              </a:rPr>
              <a:t>Clip gradients with tf.clip_by_global_norm</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gradients = tf.gradients(cost, tf.trainable_variables())</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take gradients of cosst w.r.t. all trainable variables</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highlight>
                  <a:schemeClr val="accent3"/>
                </a:highlight>
                <a:latin typeface="Consolas"/>
                <a:ea typeface="Consolas"/>
                <a:cs typeface="Consolas"/>
                <a:sym typeface="Consolas"/>
              </a:rPr>
              <a:t>clipped_gradients, _ = tf.clip_by_global_norm(gradients, max_grad_norm) </a:t>
            </a:r>
            <a:endParaRPr>
              <a:solidFill>
                <a:schemeClr val="dk1"/>
              </a:solidFill>
              <a:highlight>
                <a:schemeClr val="accent3"/>
              </a:highlight>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clip the gradients by a pre-defined max norm</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optimizer = tf.train.AdamOptimizer(learning_rate)</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train_op = optimizer.apply_gradients(zip(gradients, trainables))</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p:txBody>
      </p:sp>
    </p:spTree>
  </p:cSld>
  <p:clrMapOvr>
    <a:masterClrMapping/>
  </p:clrMapOvr>
</p:sld>
</file>

<file path=ppt/slides/slide6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7" name="Shape 597"/>
        <p:cNvGrpSpPr/>
        <p:nvPr/>
      </p:nvGrpSpPr>
      <p:grpSpPr>
        <a:xfrm>
          <a:off x="0" y="0"/>
          <a:ext cx="0" cy="0"/>
          <a:chOff x="0" y="0"/>
          <a:chExt cx="0" cy="0"/>
        </a:xfrm>
      </p:grpSpPr>
      <p:sp>
        <p:nvSpPr>
          <p:cNvPr id="598" name="Google Shape;598;p91"/>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Exploding Gradients</a:t>
            </a:r>
            <a:endParaRPr b="1">
              <a:latin typeface="Georgia"/>
              <a:ea typeface="Georgia"/>
              <a:cs typeface="Georgia"/>
              <a:sym typeface="Georgia"/>
            </a:endParaRPr>
          </a:p>
        </p:txBody>
      </p:sp>
      <p:sp>
        <p:nvSpPr>
          <p:cNvPr id="599" name="Google Shape;599;p9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00" name="Google Shape;600;p91"/>
          <p:cNvSpPr txBox="1"/>
          <p:nvPr/>
        </p:nvSpPr>
        <p:spPr>
          <a:xfrm>
            <a:off x="547775" y="1189475"/>
            <a:ext cx="8153400" cy="3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eorgia"/>
                <a:ea typeface="Georgia"/>
                <a:cs typeface="Georgia"/>
                <a:sym typeface="Georgia"/>
              </a:rPr>
              <a:t>Clip gradients with tf.clip_by_global_norm</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gradients = tf.gradients(cost, tf.trainable_variables())</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take gradients of cosst w.r.t. all trainable variables</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clipped_gradients, _ = tf.clip_by_global_norm(gradients, max_grad_norm)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clip the gradients by a pre-defined max norm</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highlight>
                  <a:schemeClr val="accent3"/>
                </a:highlight>
                <a:latin typeface="Consolas"/>
                <a:ea typeface="Consolas"/>
                <a:cs typeface="Consolas"/>
                <a:sym typeface="Consolas"/>
              </a:rPr>
              <a:t>optimizer = tf.train.AdamOptimizer(learning_rate)</a:t>
            </a:r>
            <a:endParaRPr>
              <a:solidFill>
                <a:schemeClr val="dk1"/>
              </a:solidFill>
              <a:highlight>
                <a:schemeClr val="accent3"/>
              </a:highlight>
              <a:latin typeface="Consolas"/>
              <a:ea typeface="Consolas"/>
              <a:cs typeface="Consolas"/>
              <a:sym typeface="Consolas"/>
            </a:endParaRPr>
          </a:p>
          <a:p>
            <a:pPr indent="0" lvl="0" marL="0" rtl="0" algn="l">
              <a:spcBef>
                <a:spcPts val="0"/>
              </a:spcBef>
              <a:spcAft>
                <a:spcPts val="0"/>
              </a:spcAft>
              <a:buNone/>
            </a:pPr>
            <a:r>
              <a:rPr lang="en">
                <a:solidFill>
                  <a:schemeClr val="dk1"/>
                </a:solidFill>
                <a:highlight>
                  <a:schemeClr val="accent3"/>
                </a:highlight>
                <a:latin typeface="Consolas"/>
                <a:ea typeface="Consolas"/>
                <a:cs typeface="Consolas"/>
                <a:sym typeface="Consolas"/>
              </a:rPr>
              <a:t>train_op = optimizer.apply_gradients(zip(gradients, trainables))</a:t>
            </a:r>
            <a:endParaRPr>
              <a:solidFill>
                <a:schemeClr val="dk1"/>
              </a:solidFill>
              <a:highlight>
                <a:schemeClr val="accent3"/>
              </a:highlight>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add the clipped gradients to the optimizer</a:t>
            </a:r>
            <a:endParaRPr sz="1800">
              <a:solidFill>
                <a:schemeClr val="dk1"/>
              </a:solidFill>
              <a:latin typeface="Consolas"/>
              <a:ea typeface="Consolas"/>
              <a:cs typeface="Consolas"/>
              <a:sym typeface="Consolas"/>
            </a:endParaRPr>
          </a:p>
        </p:txBody>
      </p:sp>
    </p:spTree>
  </p:cSld>
  <p:clrMapOvr>
    <a:masterClrMapping/>
  </p:clrMapOvr>
</p:sld>
</file>

<file path=ppt/slides/slide6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4" name="Shape 604"/>
        <p:cNvGrpSpPr/>
        <p:nvPr/>
      </p:nvGrpSpPr>
      <p:grpSpPr>
        <a:xfrm>
          <a:off x="0" y="0"/>
          <a:ext cx="0" cy="0"/>
          <a:chOff x="0" y="0"/>
          <a:chExt cx="0" cy="0"/>
        </a:xfrm>
      </p:grpSpPr>
      <p:sp>
        <p:nvSpPr>
          <p:cNvPr id="605" name="Google Shape;605;p92"/>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Anneal the learning rate</a:t>
            </a:r>
            <a:endParaRPr b="1">
              <a:latin typeface="Georgia"/>
              <a:ea typeface="Georgia"/>
              <a:cs typeface="Georgia"/>
              <a:sym typeface="Georgia"/>
            </a:endParaRPr>
          </a:p>
        </p:txBody>
      </p:sp>
      <p:sp>
        <p:nvSpPr>
          <p:cNvPr id="606" name="Google Shape;606;p9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07" name="Google Shape;607;p92"/>
          <p:cNvSpPr txBox="1"/>
          <p:nvPr/>
        </p:nvSpPr>
        <p:spPr>
          <a:xfrm>
            <a:off x="547775" y="1189475"/>
            <a:ext cx="8153400" cy="3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eorgia"/>
                <a:ea typeface="Georgia"/>
                <a:cs typeface="Georgia"/>
                <a:sym typeface="Georgia"/>
              </a:rPr>
              <a:t>Optimizers accept both scalars and tensors as learning rate</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learning_rate = tf.train.exponential_decay(init_lr,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global_step,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decay_steps,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decay_rate, </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										   staircase=True)</a:t>
            </a:r>
            <a:endParaRPr>
              <a:solidFill>
                <a:schemeClr val="dk1"/>
              </a:solidFill>
              <a:latin typeface="Consolas"/>
              <a:ea typeface="Consolas"/>
              <a:cs typeface="Consolas"/>
              <a:sym typeface="Consolas"/>
            </a:endParaRPr>
          </a:p>
          <a:p>
            <a:pPr indent="0" lvl="0" marL="0" rtl="0" algn="l">
              <a:spcBef>
                <a:spcPts val="0"/>
              </a:spcBef>
              <a:spcAft>
                <a:spcPts val="0"/>
              </a:spcAft>
              <a:buNone/>
            </a:pPr>
            <a:r>
              <a:rPr lang="en">
                <a:solidFill>
                  <a:schemeClr val="dk1"/>
                </a:solidFill>
                <a:latin typeface="Consolas"/>
                <a:ea typeface="Consolas"/>
                <a:cs typeface="Consolas"/>
                <a:sym typeface="Consolas"/>
              </a:rPr>
              <a:t>optimizer = tf.train.AdamOptimizer(learning_rate)</a:t>
            </a:r>
            <a:endParaRPr>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p:txBody>
      </p:sp>
    </p:spTree>
  </p:cSld>
  <p:clrMapOvr>
    <a:masterClrMapping/>
  </p:clrMapOvr>
</p:sld>
</file>

<file path=ppt/slides/slide6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1" name="Shape 611"/>
        <p:cNvGrpSpPr/>
        <p:nvPr/>
      </p:nvGrpSpPr>
      <p:grpSpPr>
        <a:xfrm>
          <a:off x="0" y="0"/>
          <a:ext cx="0" cy="0"/>
          <a:chOff x="0" y="0"/>
          <a:chExt cx="0" cy="0"/>
        </a:xfrm>
      </p:grpSpPr>
      <p:sp>
        <p:nvSpPr>
          <p:cNvPr id="612" name="Google Shape;612;p93"/>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Overfitting</a:t>
            </a:r>
            <a:endParaRPr b="1">
              <a:latin typeface="Georgia"/>
              <a:ea typeface="Georgia"/>
              <a:cs typeface="Georgia"/>
              <a:sym typeface="Georgia"/>
            </a:endParaRPr>
          </a:p>
        </p:txBody>
      </p:sp>
      <p:sp>
        <p:nvSpPr>
          <p:cNvPr id="613" name="Google Shape;613;p9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14" name="Google Shape;614;p93"/>
          <p:cNvSpPr txBox="1"/>
          <p:nvPr/>
        </p:nvSpPr>
        <p:spPr>
          <a:xfrm>
            <a:off x="547775" y="1189475"/>
            <a:ext cx="8153400" cy="3605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Georgia"/>
                <a:ea typeface="Georgia"/>
                <a:cs typeface="Georgia"/>
                <a:sym typeface="Georgia"/>
              </a:rPr>
              <a:t>Use dropout through tf.nn.dropout or DropoutWrapper for cells</a:t>
            </a:r>
            <a:endParaRPr sz="1800">
              <a:solidFill>
                <a:schemeClr val="dk1"/>
              </a:solidFill>
              <a:latin typeface="Georgia"/>
              <a:ea typeface="Georgia"/>
              <a:cs typeface="Georgia"/>
              <a:sym typeface="Georgia"/>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tf.nn.dropout</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sz="1800">
                <a:solidFill>
                  <a:schemeClr val="dk1"/>
                </a:solidFill>
                <a:latin typeface="Consolas"/>
                <a:ea typeface="Consolas"/>
                <a:cs typeface="Consolas"/>
                <a:sym typeface="Consolas"/>
              </a:rPr>
              <a:t>hidden_layer = tf.nn.dropout(hidden_layer, keep_prob)</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a:p>
            <a:pPr indent="-342900" lvl="0" marL="457200" rtl="0" algn="l">
              <a:spcBef>
                <a:spcPts val="0"/>
              </a:spcBef>
              <a:spcAft>
                <a:spcPts val="0"/>
              </a:spcAft>
              <a:buClr>
                <a:schemeClr val="dk1"/>
              </a:buClr>
              <a:buSzPts val="1800"/>
              <a:buFont typeface="Consolas"/>
              <a:buChar char="●"/>
            </a:pPr>
            <a:r>
              <a:rPr lang="en" sz="1800">
                <a:solidFill>
                  <a:schemeClr val="dk1"/>
                </a:solidFill>
                <a:latin typeface="Consolas"/>
                <a:ea typeface="Consolas"/>
                <a:cs typeface="Consolas"/>
                <a:sym typeface="Consolas"/>
              </a:rPr>
              <a:t>DropoutWrapper</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sz="1800">
                <a:solidFill>
                  <a:schemeClr val="dk1"/>
                </a:solidFill>
                <a:latin typeface="Consolas"/>
                <a:ea typeface="Consolas"/>
                <a:cs typeface="Consolas"/>
                <a:sym typeface="Consolas"/>
              </a:rPr>
              <a:t>cell = tf.nn.rnn_cell.GRUCell(hidden_size)</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sz="1800">
                <a:solidFill>
                  <a:schemeClr val="dk1"/>
                </a:solidFill>
                <a:latin typeface="Consolas"/>
                <a:ea typeface="Consolas"/>
                <a:cs typeface="Consolas"/>
                <a:sym typeface="Consolas"/>
              </a:rPr>
              <a:t>cell = tf.nn.rnn_cell.DropoutWrapper(cell,     </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rPr lang="en" sz="1800">
                <a:solidFill>
                  <a:schemeClr val="dk1"/>
                </a:solidFill>
                <a:latin typeface="Consolas"/>
                <a:ea typeface="Consolas"/>
                <a:cs typeface="Consolas"/>
                <a:sym typeface="Consolas"/>
              </a:rPr>
              <a:t>                                    output_keep_prob=keep_prob)</a:t>
            </a:r>
            <a:endParaRPr sz="1800">
              <a:solidFill>
                <a:schemeClr val="dk1"/>
              </a:solidFill>
              <a:latin typeface="Consolas"/>
              <a:ea typeface="Consolas"/>
              <a:cs typeface="Consolas"/>
              <a:sym typeface="Consolas"/>
            </a:endParaRPr>
          </a:p>
          <a:p>
            <a:pPr indent="0" lvl="0" marL="0" rtl="0" algn="l">
              <a:spcBef>
                <a:spcPts val="0"/>
              </a:spcBef>
              <a:spcAft>
                <a:spcPts val="0"/>
              </a:spcAft>
              <a:buNone/>
            </a:pPr>
            <a:r>
              <a:t/>
            </a:r>
            <a:endParaRPr sz="1800">
              <a:solidFill>
                <a:schemeClr val="dk1"/>
              </a:solidFill>
              <a:latin typeface="Consolas"/>
              <a:ea typeface="Consolas"/>
              <a:cs typeface="Consolas"/>
              <a:sym typeface="Consolas"/>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31"/>
          <p:cNvSpPr txBox="1"/>
          <p:nvPr>
            <p:ph type="ctrTitle"/>
          </p:nvPr>
        </p:nvSpPr>
        <p:spPr>
          <a:xfrm>
            <a:off x="499500" y="2284300"/>
            <a:ext cx="8145000" cy="1019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Georgia"/>
                <a:ea typeface="Georgia"/>
                <a:cs typeface="Georgia"/>
                <a:sym typeface="Georgia"/>
              </a:rPr>
              <a:t>Introduction to RNNs</a:t>
            </a:r>
            <a:endParaRPr>
              <a:latin typeface="Georgia"/>
              <a:ea typeface="Georgia"/>
              <a:cs typeface="Georgia"/>
              <a:sym typeface="Georgia"/>
            </a:endParaRPr>
          </a:p>
        </p:txBody>
      </p:sp>
      <p:sp>
        <p:nvSpPr>
          <p:cNvPr id="142" name="Google Shape;142;p3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2"/>
                </a:solidFill>
              </a:rPr>
              <a:t>‹#›</a:t>
            </a:fld>
            <a:endParaRPr>
              <a:solidFill>
                <a:schemeClr val="lt2"/>
              </a:solidFill>
            </a:endParaRPr>
          </a:p>
        </p:txBody>
      </p:sp>
      <p:pic>
        <p:nvPicPr>
          <p:cNvPr id="143" name="Google Shape;143;p31"/>
          <p:cNvPicPr preferRelativeResize="0"/>
          <p:nvPr/>
        </p:nvPicPr>
        <p:blipFill>
          <a:blip r:embed="rId3">
            <a:alphaModFix/>
          </a:blip>
          <a:stretch>
            <a:fillRect/>
          </a:stretch>
        </p:blipFill>
        <p:spPr>
          <a:xfrm>
            <a:off x="3809450" y="598975"/>
            <a:ext cx="1163600" cy="1468800"/>
          </a:xfrm>
          <a:prstGeom prst="rect">
            <a:avLst/>
          </a:prstGeom>
          <a:noFill/>
          <a:ln>
            <a:noFill/>
          </a:ln>
        </p:spPr>
      </p:pic>
    </p:spTree>
  </p:cSld>
  <p:clrMapOvr>
    <a:masterClrMapping/>
  </p:clrMapOvr>
</p:sld>
</file>

<file path=ppt/slides/slide7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8" name="Shape 618"/>
        <p:cNvGrpSpPr/>
        <p:nvPr/>
      </p:nvGrpSpPr>
      <p:grpSpPr>
        <a:xfrm>
          <a:off x="0" y="0"/>
          <a:ext cx="0" cy="0"/>
          <a:chOff x="0" y="0"/>
          <a:chExt cx="0" cy="0"/>
        </a:xfrm>
      </p:grpSpPr>
      <p:sp>
        <p:nvSpPr>
          <p:cNvPr id="619" name="Google Shape;619;p94"/>
          <p:cNvSpPr txBox="1"/>
          <p:nvPr>
            <p:ph type="ctrTitle"/>
          </p:nvPr>
        </p:nvSpPr>
        <p:spPr>
          <a:xfrm>
            <a:off x="499500" y="2284300"/>
            <a:ext cx="8145000" cy="114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Georgia"/>
                <a:ea typeface="Georgia"/>
                <a:cs typeface="Georgia"/>
                <a:sym typeface="Georgia"/>
              </a:rPr>
              <a:t>Language Modeling</a:t>
            </a:r>
            <a:endParaRPr>
              <a:latin typeface="Georgia"/>
              <a:ea typeface="Georgia"/>
              <a:cs typeface="Georgia"/>
              <a:sym typeface="Georgia"/>
            </a:endParaRPr>
          </a:p>
        </p:txBody>
      </p:sp>
      <p:sp>
        <p:nvSpPr>
          <p:cNvPr id="620" name="Google Shape;620;p9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2"/>
                </a:solidFill>
              </a:rPr>
              <a:t>‹#›</a:t>
            </a:fld>
            <a:endParaRPr>
              <a:solidFill>
                <a:schemeClr val="lt2"/>
              </a:solidFill>
            </a:endParaRPr>
          </a:p>
        </p:txBody>
      </p:sp>
      <p:pic>
        <p:nvPicPr>
          <p:cNvPr id="621" name="Google Shape;621;p94"/>
          <p:cNvPicPr preferRelativeResize="0"/>
          <p:nvPr/>
        </p:nvPicPr>
        <p:blipFill>
          <a:blip r:embed="rId3">
            <a:alphaModFix/>
          </a:blip>
          <a:stretch>
            <a:fillRect/>
          </a:stretch>
        </p:blipFill>
        <p:spPr>
          <a:xfrm>
            <a:off x="3809450" y="598975"/>
            <a:ext cx="1163600" cy="1468800"/>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5" name="Shape 625"/>
        <p:cNvGrpSpPr/>
        <p:nvPr/>
      </p:nvGrpSpPr>
      <p:grpSpPr>
        <a:xfrm>
          <a:off x="0" y="0"/>
          <a:ext cx="0" cy="0"/>
          <a:chOff x="0" y="0"/>
          <a:chExt cx="0" cy="0"/>
        </a:xfrm>
      </p:grpSpPr>
      <p:sp>
        <p:nvSpPr>
          <p:cNvPr id="626" name="Google Shape;626;p95"/>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Neural </a:t>
            </a:r>
            <a:r>
              <a:rPr b="1" lang="en">
                <a:latin typeface="Georgia"/>
                <a:ea typeface="Georgia"/>
                <a:cs typeface="Georgia"/>
                <a:sym typeface="Georgia"/>
              </a:rPr>
              <a:t>Language Modeling</a:t>
            </a:r>
            <a:endParaRPr b="1">
              <a:latin typeface="Georgia"/>
              <a:ea typeface="Georgia"/>
              <a:cs typeface="Georgia"/>
              <a:sym typeface="Georgia"/>
            </a:endParaRPr>
          </a:p>
        </p:txBody>
      </p:sp>
      <p:sp>
        <p:nvSpPr>
          <p:cNvPr id="627" name="Google Shape;627;p9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28" name="Google Shape;628;p95"/>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Allows us to measure how likely a sentence is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Important input for Machine Translation (since high-probability sentences are typically correct)</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Can generate new text</a:t>
            </a:r>
            <a:endParaRPr sz="2400">
              <a:solidFill>
                <a:srgbClr val="FFFFFF"/>
              </a:solidFill>
              <a:latin typeface="Georgia"/>
              <a:ea typeface="Georgia"/>
              <a:cs typeface="Georgia"/>
              <a:sym typeface="Georgia"/>
            </a:endParaRPr>
          </a:p>
        </p:txBody>
      </p:sp>
    </p:spTree>
  </p:cSld>
  <p:clrMapOvr>
    <a:masterClrMapping/>
  </p:clrMapOvr>
</p:sld>
</file>

<file path=ppt/slides/slide7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2" name="Shape 632"/>
        <p:cNvGrpSpPr/>
        <p:nvPr/>
      </p:nvGrpSpPr>
      <p:grpSpPr>
        <a:xfrm>
          <a:off x="0" y="0"/>
          <a:ext cx="0" cy="0"/>
          <a:chOff x="0" y="0"/>
          <a:chExt cx="0" cy="0"/>
        </a:xfrm>
      </p:grpSpPr>
      <p:sp>
        <p:nvSpPr>
          <p:cNvPr id="633" name="Google Shape;633;p96"/>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Language Modeling: Main approaches</a:t>
            </a:r>
            <a:endParaRPr b="1">
              <a:latin typeface="Georgia"/>
              <a:ea typeface="Georgia"/>
              <a:cs typeface="Georgia"/>
              <a:sym typeface="Georgia"/>
            </a:endParaRPr>
          </a:p>
        </p:txBody>
      </p:sp>
      <p:sp>
        <p:nvSpPr>
          <p:cNvPr id="634" name="Google Shape;634;p9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35" name="Google Shape;635;p96"/>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Word-level: n-grams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Character-level</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Subword-level: somewhere in between the two above</a:t>
            </a:r>
            <a:endParaRPr sz="2400">
              <a:solidFill>
                <a:srgbClr val="FFFFFF"/>
              </a:solidFill>
              <a:latin typeface="Georgia"/>
              <a:ea typeface="Georgia"/>
              <a:cs typeface="Georgia"/>
              <a:sym typeface="Georgia"/>
            </a:endParaRPr>
          </a:p>
        </p:txBody>
      </p:sp>
    </p:spTree>
  </p:cSld>
  <p:clrMapOvr>
    <a:masterClrMapping/>
  </p:clrMapOvr>
</p:sld>
</file>

<file path=ppt/slides/slide7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9" name="Shape 639"/>
        <p:cNvGrpSpPr/>
        <p:nvPr/>
      </p:nvGrpSpPr>
      <p:grpSpPr>
        <a:xfrm>
          <a:off x="0" y="0"/>
          <a:ext cx="0" cy="0"/>
          <a:chOff x="0" y="0"/>
          <a:chExt cx="0" cy="0"/>
        </a:xfrm>
      </p:grpSpPr>
      <p:sp>
        <p:nvSpPr>
          <p:cNvPr id="640" name="Google Shape;640;p97"/>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Language Modeling: N-grams</a:t>
            </a:r>
            <a:endParaRPr b="1">
              <a:latin typeface="Georgia"/>
              <a:ea typeface="Georgia"/>
              <a:cs typeface="Georgia"/>
              <a:sym typeface="Georgia"/>
            </a:endParaRPr>
          </a:p>
        </p:txBody>
      </p:sp>
      <p:sp>
        <p:nvSpPr>
          <p:cNvPr id="641" name="Google Shape;641;p9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42" name="Google Shape;642;p97"/>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The traditional approach up until very recently</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Train a model to predict the next word based on previous n-grams</a:t>
            </a:r>
            <a:endParaRPr sz="2400">
              <a:solidFill>
                <a:srgbClr val="FFFFFF"/>
              </a:solidFill>
              <a:latin typeface="Georgia"/>
              <a:ea typeface="Georgia"/>
              <a:cs typeface="Georgia"/>
              <a:sym typeface="Georgia"/>
            </a:endParaRPr>
          </a:p>
        </p:txBody>
      </p:sp>
      <p:sp>
        <p:nvSpPr>
          <p:cNvPr id="643" name="Google Shape;643;p97"/>
          <p:cNvSpPr txBox="1"/>
          <p:nvPr/>
        </p:nvSpPr>
        <p:spPr>
          <a:xfrm>
            <a:off x="4197050" y="3042875"/>
            <a:ext cx="36594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rPr>
              <a:t>What can be the problems?</a:t>
            </a:r>
            <a:endParaRPr sz="2000">
              <a:solidFill>
                <a:srgbClr val="FFFFFF"/>
              </a:solidFill>
            </a:endParaRPr>
          </a:p>
        </p:txBody>
      </p:sp>
    </p:spTree>
  </p:cSld>
  <p:clrMapOvr>
    <a:masterClrMapping/>
  </p:clrMapOvr>
</p:sld>
</file>

<file path=ppt/slides/slide7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7" name="Shape 647"/>
        <p:cNvGrpSpPr/>
        <p:nvPr/>
      </p:nvGrpSpPr>
      <p:grpSpPr>
        <a:xfrm>
          <a:off x="0" y="0"/>
          <a:ext cx="0" cy="0"/>
          <a:chOff x="0" y="0"/>
          <a:chExt cx="0" cy="0"/>
        </a:xfrm>
      </p:grpSpPr>
      <p:sp>
        <p:nvSpPr>
          <p:cNvPr id="648" name="Google Shape;648;p98"/>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Language Modeling: N-grams</a:t>
            </a:r>
            <a:endParaRPr b="1">
              <a:latin typeface="Georgia"/>
              <a:ea typeface="Georgia"/>
              <a:cs typeface="Georgia"/>
              <a:sym typeface="Georgia"/>
            </a:endParaRPr>
          </a:p>
        </p:txBody>
      </p:sp>
      <p:sp>
        <p:nvSpPr>
          <p:cNvPr id="649" name="Google Shape;649;p9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50" name="Google Shape;650;p98"/>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The traditional approach up until very recently</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Train a model to predict the next word based on previous n-grams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Huge vocabulary</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Can’t generalize to OOV (out of vocabulary)</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Requires a lot of memory</a:t>
            </a:r>
            <a:endParaRPr sz="2400">
              <a:solidFill>
                <a:srgbClr val="FFFFFF"/>
              </a:solidFill>
              <a:latin typeface="Georgia"/>
              <a:ea typeface="Georgia"/>
              <a:cs typeface="Georgia"/>
              <a:sym typeface="Georgia"/>
            </a:endParaRPr>
          </a:p>
        </p:txBody>
      </p:sp>
    </p:spTree>
  </p:cSld>
  <p:clrMapOvr>
    <a:masterClrMapping/>
  </p:clrMapOvr>
</p:sld>
</file>

<file path=ppt/slides/slide7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4" name="Shape 654"/>
        <p:cNvGrpSpPr/>
        <p:nvPr/>
      </p:nvGrpSpPr>
      <p:grpSpPr>
        <a:xfrm>
          <a:off x="0" y="0"/>
          <a:ext cx="0" cy="0"/>
          <a:chOff x="0" y="0"/>
          <a:chExt cx="0" cy="0"/>
        </a:xfrm>
      </p:grpSpPr>
      <p:sp>
        <p:nvSpPr>
          <p:cNvPr id="655" name="Google Shape;655;p99"/>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Language Modeling: Character-level</a:t>
            </a:r>
            <a:endParaRPr b="1">
              <a:latin typeface="Georgia"/>
              <a:ea typeface="Georgia"/>
              <a:cs typeface="Georgia"/>
              <a:sym typeface="Georgia"/>
            </a:endParaRPr>
          </a:p>
        </p:txBody>
      </p:sp>
      <p:sp>
        <p:nvSpPr>
          <p:cNvPr id="656" name="Google Shape;656;p9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57" name="Google Shape;657;p99"/>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Introduced in the early 2010s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Both input and output are characters</a:t>
            </a:r>
            <a:endParaRPr sz="2400">
              <a:solidFill>
                <a:srgbClr val="FFFFFF"/>
              </a:solidFill>
              <a:latin typeface="Georgia"/>
              <a:ea typeface="Georgia"/>
              <a:cs typeface="Georgia"/>
              <a:sym typeface="Georgia"/>
            </a:endParaRPr>
          </a:p>
        </p:txBody>
      </p:sp>
      <p:sp>
        <p:nvSpPr>
          <p:cNvPr id="658" name="Google Shape;658;p99"/>
          <p:cNvSpPr txBox="1"/>
          <p:nvPr/>
        </p:nvSpPr>
        <p:spPr>
          <a:xfrm>
            <a:off x="4197050" y="3042875"/>
            <a:ext cx="36594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rPr>
              <a:t>Pros and cons?</a:t>
            </a:r>
            <a:endParaRPr sz="2000">
              <a:solidFill>
                <a:srgbClr val="FFFFFF"/>
              </a:solidFill>
            </a:endParaRPr>
          </a:p>
        </p:txBody>
      </p:sp>
    </p:spTree>
  </p:cSld>
  <p:clrMapOvr>
    <a:masterClrMapping/>
  </p:clrMapOvr>
</p:sld>
</file>

<file path=ppt/slides/slide7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2" name="Shape 662"/>
        <p:cNvGrpSpPr/>
        <p:nvPr/>
      </p:nvGrpSpPr>
      <p:grpSpPr>
        <a:xfrm>
          <a:off x="0" y="0"/>
          <a:ext cx="0" cy="0"/>
          <a:chOff x="0" y="0"/>
          <a:chExt cx="0" cy="0"/>
        </a:xfrm>
      </p:grpSpPr>
      <p:sp>
        <p:nvSpPr>
          <p:cNvPr id="663" name="Google Shape;663;p100"/>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Language Modeling: Character-level</a:t>
            </a:r>
            <a:endParaRPr b="1">
              <a:latin typeface="Georgia"/>
              <a:ea typeface="Georgia"/>
              <a:cs typeface="Georgia"/>
              <a:sym typeface="Georgia"/>
            </a:endParaRPr>
          </a:p>
        </p:txBody>
      </p:sp>
      <p:sp>
        <p:nvSpPr>
          <p:cNvPr id="664" name="Google Shape;664;p10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65" name="Google Shape;665;p100"/>
          <p:cNvSpPr txBox="1"/>
          <p:nvPr/>
        </p:nvSpPr>
        <p:spPr>
          <a:xfrm>
            <a:off x="1137625" y="1189475"/>
            <a:ext cx="7034100" cy="36120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Introduced in the early 2010s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Both input and output are characters</a:t>
            </a:r>
            <a:endParaRPr sz="2400">
              <a:solidFill>
                <a:srgbClr val="FFFFFF"/>
              </a:solidFill>
              <a:latin typeface="Georgia"/>
              <a:ea typeface="Georgia"/>
              <a:cs typeface="Georgia"/>
              <a:sym typeface="Georgia"/>
            </a:endParaRPr>
          </a:p>
          <a:p>
            <a:pPr indent="0" lvl="0" marL="0" rtl="0" algn="l">
              <a:spcBef>
                <a:spcPts val="0"/>
              </a:spcBef>
              <a:spcAft>
                <a:spcPts val="0"/>
              </a:spcAft>
              <a:buNone/>
            </a:pPr>
            <a:r>
              <a:t/>
            </a:r>
            <a:endParaRPr b="1" sz="2400">
              <a:solidFill>
                <a:srgbClr val="FFFFFF"/>
              </a:solidFill>
              <a:latin typeface="Georgia"/>
              <a:ea typeface="Georgia"/>
              <a:cs typeface="Georgia"/>
              <a:sym typeface="Georgia"/>
            </a:endParaRPr>
          </a:p>
          <a:p>
            <a:pPr indent="0" lvl="0" marL="0" rtl="0" algn="l">
              <a:spcBef>
                <a:spcPts val="0"/>
              </a:spcBef>
              <a:spcAft>
                <a:spcPts val="0"/>
              </a:spcAft>
              <a:buNone/>
            </a:pPr>
            <a:r>
              <a:rPr b="1" lang="en" sz="2400">
                <a:solidFill>
                  <a:srgbClr val="FFFFFF"/>
                </a:solidFill>
                <a:latin typeface="Georgia"/>
                <a:ea typeface="Georgia"/>
                <a:cs typeface="Georgia"/>
                <a:sym typeface="Georgia"/>
              </a:rPr>
              <a:t>Pros:</a:t>
            </a:r>
            <a:endParaRPr b="1"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Very small vocabulary</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Doesn’t require word embeddings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Faster to train</a:t>
            </a:r>
            <a:endParaRPr sz="2400">
              <a:solidFill>
                <a:srgbClr val="FFFFFF"/>
              </a:solidFill>
              <a:latin typeface="Georgia"/>
              <a:ea typeface="Georgia"/>
              <a:cs typeface="Georgia"/>
              <a:sym typeface="Georgia"/>
            </a:endParaRPr>
          </a:p>
          <a:p>
            <a:pPr indent="0" lvl="0" marL="0" rtl="0" algn="l">
              <a:spcBef>
                <a:spcPts val="0"/>
              </a:spcBef>
              <a:spcAft>
                <a:spcPts val="0"/>
              </a:spcAft>
              <a:buNone/>
            </a:pPr>
            <a:r>
              <a:t/>
            </a:r>
            <a:endParaRPr sz="2400">
              <a:solidFill>
                <a:srgbClr val="FFFFFF"/>
              </a:solidFill>
              <a:latin typeface="Georgia"/>
              <a:ea typeface="Georgia"/>
              <a:cs typeface="Georgia"/>
              <a:sym typeface="Georgia"/>
            </a:endParaRPr>
          </a:p>
          <a:p>
            <a:pPr indent="0" lvl="0" marL="0" rtl="0" algn="l">
              <a:spcBef>
                <a:spcPts val="0"/>
              </a:spcBef>
              <a:spcAft>
                <a:spcPts val="0"/>
              </a:spcAft>
              <a:buNone/>
            </a:pPr>
            <a:r>
              <a:rPr b="1" lang="en" sz="2400">
                <a:solidFill>
                  <a:srgbClr val="FFFFFF"/>
                </a:solidFill>
                <a:latin typeface="Georgia"/>
                <a:ea typeface="Georgia"/>
                <a:cs typeface="Georgia"/>
                <a:sym typeface="Georgia"/>
              </a:rPr>
              <a:t>Cons:</a:t>
            </a:r>
            <a:endParaRPr b="1"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Low fluency (many words can be gibberish)</a:t>
            </a:r>
            <a:endParaRPr sz="2400">
              <a:solidFill>
                <a:srgbClr val="FFFFFF"/>
              </a:solidFill>
              <a:latin typeface="Georgia"/>
              <a:ea typeface="Georgia"/>
              <a:cs typeface="Georgia"/>
              <a:sym typeface="Georgia"/>
            </a:endParaRPr>
          </a:p>
        </p:txBody>
      </p:sp>
    </p:spTree>
  </p:cSld>
  <p:clrMapOvr>
    <a:masterClrMapping/>
  </p:clrMapOvr>
</p:sld>
</file>

<file path=ppt/slides/slide7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9" name="Shape 669"/>
        <p:cNvGrpSpPr/>
        <p:nvPr/>
      </p:nvGrpSpPr>
      <p:grpSpPr>
        <a:xfrm>
          <a:off x="0" y="0"/>
          <a:ext cx="0" cy="0"/>
          <a:chOff x="0" y="0"/>
          <a:chExt cx="0" cy="0"/>
        </a:xfrm>
      </p:grpSpPr>
      <p:sp>
        <p:nvSpPr>
          <p:cNvPr id="670" name="Google Shape;670;p101"/>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Language Modeling: Hybrid</a:t>
            </a:r>
            <a:endParaRPr b="1">
              <a:latin typeface="Georgia"/>
              <a:ea typeface="Georgia"/>
              <a:cs typeface="Georgia"/>
              <a:sym typeface="Georgia"/>
            </a:endParaRPr>
          </a:p>
        </p:txBody>
      </p:sp>
      <p:sp>
        <p:nvSpPr>
          <p:cNvPr id="671" name="Google Shape;671;p10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72" name="Google Shape;672;p101"/>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Word-level by default, switching to character-level for unknown tokens</a:t>
            </a:r>
            <a:endParaRPr sz="2400">
              <a:solidFill>
                <a:srgbClr val="FFFFFF"/>
              </a:solidFill>
              <a:latin typeface="Georgia"/>
              <a:ea typeface="Georgia"/>
              <a:cs typeface="Georgia"/>
              <a:sym typeface="Georgia"/>
            </a:endParaRPr>
          </a:p>
        </p:txBody>
      </p:sp>
    </p:spTree>
  </p:cSld>
  <p:clrMapOvr>
    <a:masterClrMapping/>
  </p:clrMapOvr>
</p:sld>
</file>

<file path=ppt/slides/slide7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6" name="Shape 676"/>
        <p:cNvGrpSpPr/>
        <p:nvPr/>
      </p:nvGrpSpPr>
      <p:grpSpPr>
        <a:xfrm>
          <a:off x="0" y="0"/>
          <a:ext cx="0" cy="0"/>
          <a:chOff x="0" y="0"/>
          <a:chExt cx="0" cy="0"/>
        </a:xfrm>
      </p:grpSpPr>
      <p:sp>
        <p:nvSpPr>
          <p:cNvPr id="677" name="Google Shape;677;p102"/>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Language Modeling: Subword-Level</a:t>
            </a:r>
            <a:endParaRPr b="1">
              <a:latin typeface="Georgia"/>
              <a:ea typeface="Georgia"/>
              <a:cs typeface="Georgia"/>
              <a:sym typeface="Georgia"/>
            </a:endParaRPr>
          </a:p>
        </p:txBody>
      </p:sp>
      <p:sp>
        <p:nvSpPr>
          <p:cNvPr id="678" name="Google Shape;678;p10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79" name="Google Shape;679;p102"/>
          <p:cNvSpPr txBox="1"/>
          <p:nvPr/>
        </p:nvSpPr>
        <p:spPr>
          <a:xfrm>
            <a:off x="1137625" y="1189475"/>
            <a:ext cx="7034100" cy="31881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Input and output are subwords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Keep W most frequent words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Keep S most frequent syllables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Split the rest into characters</a:t>
            </a:r>
            <a:endParaRPr sz="2400">
              <a:solidFill>
                <a:srgbClr val="FFFFFF"/>
              </a:solidFill>
              <a:latin typeface="Georgia"/>
              <a:ea typeface="Georgia"/>
              <a:cs typeface="Georgia"/>
              <a:sym typeface="Georgia"/>
            </a:endParaRPr>
          </a:p>
          <a:p>
            <a:pPr indent="-381000" lvl="0" marL="457200" rtl="0" algn="l">
              <a:spcBef>
                <a:spcPts val="0"/>
              </a:spcBef>
              <a:spcAft>
                <a:spcPts val="0"/>
              </a:spcAft>
              <a:buClr>
                <a:srgbClr val="FFFFFF"/>
              </a:buClr>
              <a:buSzPts val="2400"/>
              <a:buFont typeface="Georgia"/>
              <a:buChar char="●"/>
            </a:pPr>
            <a:r>
              <a:rPr lang="en" sz="2400">
                <a:solidFill>
                  <a:srgbClr val="FFFFFF"/>
                </a:solidFill>
                <a:latin typeface="Georgia"/>
                <a:ea typeface="Georgia"/>
                <a:cs typeface="Georgia"/>
                <a:sym typeface="Georgia"/>
              </a:rPr>
              <a:t>Seem to perform better than both word-level and character-level models*</a:t>
            </a:r>
            <a:endParaRPr sz="2400">
              <a:solidFill>
                <a:srgbClr val="FFFFFF"/>
              </a:solidFill>
              <a:latin typeface="Georgia"/>
              <a:ea typeface="Georgia"/>
              <a:cs typeface="Georgia"/>
              <a:sym typeface="Georgia"/>
            </a:endParaRPr>
          </a:p>
          <a:p>
            <a:pPr indent="0" lvl="0" marL="0" rtl="0" algn="l">
              <a:spcBef>
                <a:spcPts val="0"/>
              </a:spcBef>
              <a:spcAft>
                <a:spcPts val="0"/>
              </a:spcAft>
              <a:buNone/>
            </a:pPr>
            <a:r>
              <a:t/>
            </a:r>
            <a:endParaRPr sz="2400">
              <a:solidFill>
                <a:srgbClr val="FFFFFF"/>
              </a:solidFill>
              <a:latin typeface="Georgia"/>
              <a:ea typeface="Georgia"/>
              <a:cs typeface="Georgia"/>
              <a:sym typeface="Georgia"/>
            </a:endParaRPr>
          </a:p>
          <a:p>
            <a:pPr indent="0" lvl="0" marL="0" rtl="0" algn="l">
              <a:spcBef>
                <a:spcPts val="0"/>
              </a:spcBef>
              <a:spcAft>
                <a:spcPts val="0"/>
              </a:spcAft>
              <a:buNone/>
            </a:pPr>
            <a:r>
              <a:rPr lang="en" sz="1800">
                <a:solidFill>
                  <a:srgbClr val="FFFFFF"/>
                </a:solidFill>
                <a:latin typeface="Consolas"/>
                <a:ea typeface="Consolas"/>
                <a:cs typeface="Consolas"/>
                <a:sym typeface="Consolas"/>
              </a:rPr>
              <a:t>new company dreamworks interactive </a:t>
            </a:r>
            <a:endParaRPr sz="1800">
              <a:solidFill>
                <a:srgbClr val="FFFFFF"/>
              </a:solidFill>
              <a:latin typeface="Consolas"/>
              <a:ea typeface="Consolas"/>
              <a:cs typeface="Consolas"/>
              <a:sym typeface="Consolas"/>
            </a:endParaRPr>
          </a:p>
          <a:p>
            <a:pPr indent="0" lvl="0" marL="0" rtl="0" algn="l">
              <a:spcBef>
                <a:spcPts val="0"/>
              </a:spcBef>
              <a:spcAft>
                <a:spcPts val="0"/>
              </a:spcAft>
              <a:buNone/>
            </a:pPr>
            <a:r>
              <a:rPr lang="en" sz="1800">
                <a:solidFill>
                  <a:srgbClr val="FFFFFF"/>
                </a:solidFill>
                <a:latin typeface="Consolas"/>
                <a:ea typeface="Consolas"/>
                <a:cs typeface="Consolas"/>
                <a:sym typeface="Consolas"/>
              </a:rPr>
              <a:t>new company dre+ am+ wo+ rks: in+ te+ ra+ cti+ ve:</a:t>
            </a:r>
            <a:endParaRPr sz="1800">
              <a:solidFill>
                <a:srgbClr val="FFFFFF"/>
              </a:solidFill>
              <a:latin typeface="Consolas"/>
              <a:ea typeface="Consolas"/>
              <a:cs typeface="Consolas"/>
              <a:sym typeface="Consolas"/>
            </a:endParaRPr>
          </a:p>
        </p:txBody>
      </p:sp>
      <p:sp>
        <p:nvSpPr>
          <p:cNvPr id="680" name="Google Shape;680;p102"/>
          <p:cNvSpPr txBox="1"/>
          <p:nvPr/>
        </p:nvSpPr>
        <p:spPr>
          <a:xfrm>
            <a:off x="1188200" y="4572200"/>
            <a:ext cx="58551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FFFFFF"/>
                </a:solidFill>
              </a:rPr>
              <a:t>Mikolov, Tomáš, et al. "Subword language modeling with neural networks." preprint (http://www. fit. vutbr. cz/imikolov/rnnlm/char. pdf) (2012).</a:t>
            </a:r>
            <a:endParaRPr sz="1200">
              <a:solidFill>
                <a:srgbClr val="FFFFFF"/>
              </a:solidFill>
            </a:endParaRPr>
          </a:p>
        </p:txBody>
      </p:sp>
    </p:spTree>
  </p:cSld>
  <p:clrMapOvr>
    <a:masterClrMapping/>
  </p:clrMapOvr>
</p:sld>
</file>

<file path=ppt/slides/slide7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4" name="Shape 684"/>
        <p:cNvGrpSpPr/>
        <p:nvPr/>
      </p:nvGrpSpPr>
      <p:grpSpPr>
        <a:xfrm>
          <a:off x="0" y="0"/>
          <a:ext cx="0" cy="0"/>
          <a:chOff x="0" y="0"/>
          <a:chExt cx="0" cy="0"/>
        </a:xfrm>
      </p:grpSpPr>
      <p:sp>
        <p:nvSpPr>
          <p:cNvPr id="685" name="Google Shape;685;p103"/>
          <p:cNvSpPr txBox="1"/>
          <p:nvPr>
            <p:ph type="title"/>
          </p:nvPr>
        </p:nvSpPr>
        <p:spPr>
          <a:xfrm>
            <a:off x="389950" y="1552425"/>
            <a:ext cx="8520600" cy="18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Demo:</a:t>
            </a:r>
            <a:endParaRPr b="1">
              <a:latin typeface="Georgia"/>
              <a:ea typeface="Georgia"/>
              <a:cs typeface="Georgia"/>
              <a:sym typeface="Georgia"/>
            </a:endParaRPr>
          </a:p>
          <a:p>
            <a:pPr indent="0" lvl="0" marL="0" rtl="0" algn="ctr">
              <a:spcBef>
                <a:spcPts val="0"/>
              </a:spcBef>
              <a:spcAft>
                <a:spcPts val="0"/>
              </a:spcAft>
              <a:buNone/>
            </a:pPr>
            <a:r>
              <a:rPr b="1" lang="en">
                <a:latin typeface="Georgia"/>
                <a:ea typeface="Georgia"/>
                <a:cs typeface="Georgia"/>
                <a:sym typeface="Georgia"/>
              </a:rPr>
              <a:t>Char-RNN </a:t>
            </a:r>
            <a:r>
              <a:rPr b="1" lang="en">
                <a:latin typeface="Georgia"/>
                <a:ea typeface="Georgia"/>
                <a:cs typeface="Georgia"/>
                <a:sym typeface="Georgia"/>
              </a:rPr>
              <a:t>Language Modeling</a:t>
            </a:r>
            <a:endParaRPr b="1">
              <a:latin typeface="Georgia"/>
              <a:ea typeface="Georgia"/>
              <a:cs typeface="Georgia"/>
              <a:sym typeface="Georgia"/>
            </a:endParaRPr>
          </a:p>
        </p:txBody>
      </p:sp>
      <p:sp>
        <p:nvSpPr>
          <p:cNvPr id="686" name="Google Shape;686;p10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 name="Shape 147"/>
        <p:cNvGrpSpPr/>
        <p:nvPr/>
      </p:nvGrpSpPr>
      <p:grpSpPr>
        <a:xfrm>
          <a:off x="0" y="0"/>
          <a:ext cx="0" cy="0"/>
          <a:chOff x="0" y="0"/>
          <a:chExt cx="0" cy="0"/>
        </a:xfrm>
      </p:grpSpPr>
      <p:sp>
        <p:nvSpPr>
          <p:cNvPr id="148" name="Google Shape;148;p3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49" name="Google Shape;149;p32"/>
          <p:cNvSpPr txBox="1"/>
          <p:nvPr/>
        </p:nvSpPr>
        <p:spPr>
          <a:xfrm>
            <a:off x="1137625" y="1802725"/>
            <a:ext cx="7034100" cy="84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Georgia"/>
                <a:ea typeface="Georgia"/>
                <a:cs typeface="Georgia"/>
                <a:sym typeface="Georgia"/>
              </a:rPr>
              <a:t>Humans aren’t built to just do linear or logistic regression, or recognize individual objects</a:t>
            </a:r>
            <a:endParaRPr sz="1800">
              <a:solidFill>
                <a:srgbClr val="FFFFFF"/>
              </a:solidFill>
              <a:latin typeface="Georgia"/>
              <a:ea typeface="Georgia"/>
              <a:cs typeface="Georgia"/>
              <a:sym typeface="Georgia"/>
            </a:endParaRPr>
          </a:p>
        </p:txBody>
      </p:sp>
    </p:spTree>
  </p:cSld>
  <p:clrMapOvr>
    <a:masterClrMapping/>
  </p:clrMapOvr>
</p:sld>
</file>

<file path=ppt/slides/slide8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0" name="Shape 690"/>
        <p:cNvGrpSpPr/>
        <p:nvPr/>
      </p:nvGrpSpPr>
      <p:grpSpPr>
        <a:xfrm>
          <a:off x="0" y="0"/>
          <a:ext cx="0" cy="0"/>
          <a:chOff x="0" y="0"/>
          <a:chExt cx="0" cy="0"/>
        </a:xfrm>
      </p:grpSpPr>
      <p:sp>
        <p:nvSpPr>
          <p:cNvPr id="691" name="Google Shape;691;p104"/>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Presidential Tweet Bot</a:t>
            </a:r>
            <a:endParaRPr b="1">
              <a:latin typeface="Georgia"/>
              <a:ea typeface="Georgia"/>
              <a:cs typeface="Georgia"/>
              <a:sym typeface="Georgia"/>
            </a:endParaRPr>
          </a:p>
        </p:txBody>
      </p:sp>
      <p:sp>
        <p:nvSpPr>
          <p:cNvPr id="692" name="Google Shape;692;p10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693" name="Google Shape;693;p104"/>
          <p:cNvSpPr txBox="1"/>
          <p:nvPr/>
        </p:nvSpPr>
        <p:spPr>
          <a:xfrm>
            <a:off x="1035175" y="994850"/>
            <a:ext cx="70341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Georgia"/>
                <a:ea typeface="Georgia"/>
                <a:cs typeface="Georgia"/>
                <a:sym typeface="Georgia"/>
              </a:rPr>
              <a:t>Dataset: 19,469 Donald Trump’s tweets</a:t>
            </a:r>
            <a:endParaRPr sz="1800">
              <a:solidFill>
                <a:srgbClr val="FFFFFF"/>
              </a:solidFill>
              <a:latin typeface="Georgia"/>
              <a:ea typeface="Georgia"/>
              <a:cs typeface="Georgia"/>
              <a:sym typeface="Georgia"/>
            </a:endParaRPr>
          </a:p>
          <a:p>
            <a:pPr indent="0" lvl="0" marL="0" rtl="0" algn="l">
              <a:spcBef>
                <a:spcPts val="0"/>
              </a:spcBef>
              <a:spcAft>
                <a:spcPts val="0"/>
              </a:spcAft>
              <a:buNone/>
            </a:pPr>
            <a:r>
              <a:t/>
            </a:r>
            <a:endParaRPr sz="1800">
              <a:solidFill>
                <a:srgbClr val="FFFFFF"/>
              </a:solidFill>
              <a:latin typeface="Georgia"/>
              <a:ea typeface="Georgia"/>
              <a:cs typeface="Georgia"/>
              <a:sym typeface="Georgia"/>
            </a:endParaRPr>
          </a:p>
          <a:p>
            <a:pPr indent="0" lvl="0" marL="0" rtl="0" algn="l">
              <a:spcBef>
                <a:spcPts val="0"/>
              </a:spcBef>
              <a:spcAft>
                <a:spcPts val="0"/>
              </a:spcAft>
              <a:buNone/>
            </a:pPr>
            <a:r>
              <a:t/>
            </a:r>
            <a:endParaRPr>
              <a:solidFill>
                <a:srgbClr val="FFFFFF"/>
              </a:solidFill>
              <a:latin typeface="Georgia"/>
              <a:ea typeface="Georgia"/>
              <a:cs typeface="Georgia"/>
              <a:sym typeface="Georgia"/>
            </a:endParaRPr>
          </a:p>
        </p:txBody>
      </p:sp>
      <p:graphicFrame>
        <p:nvGraphicFramePr>
          <p:cNvPr id="694" name="Google Shape;694;p104"/>
          <p:cNvGraphicFramePr/>
          <p:nvPr/>
        </p:nvGraphicFramePr>
        <p:xfrm>
          <a:off x="1035175" y="1541625"/>
          <a:ext cx="3000000" cy="3000000"/>
        </p:xfrm>
        <a:graphic>
          <a:graphicData uri="http://schemas.openxmlformats.org/drawingml/2006/table">
            <a:tbl>
              <a:tblPr>
                <a:noFill/>
                <a:tableStyleId>{FD0404C4-4469-410F-9705-7173F88FDE5A}</a:tableStyleId>
              </a:tblPr>
              <a:tblGrid>
                <a:gridCol w="7239000"/>
              </a:tblGrid>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I guess @edshow is a lot smarter than dopes like @JonahNRO &amp; @stephenfhayes. Oh well both mags are dying anyway. __HTTP__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Received a standing applause at #NCGOPcon when I said to have free trade be fair for the US we need really intelligent negotiators.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Roger Ailes just called. He is a great guy &amp; assures me that "Trump" will be treated fairly on @FoxNews. His word is always good!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The police in London say I'm right. Major article in Daily Mail. "We can't wear uniform in our own cars." __HTTP__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#MakeAmericaGreatAgain #Trump2016 __HTTP__ __HTTP__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When will @BarackObama release his transcripts? What is he hiding? _E_</a:t>
                      </a:r>
                      <a:endParaRPr>
                        <a:solidFill>
                          <a:srgbClr val="FFFFFF"/>
                        </a:solidFill>
                        <a:latin typeface="Georgia"/>
                        <a:ea typeface="Georgia"/>
                        <a:cs typeface="Georgia"/>
                        <a:sym typeface="Georgia"/>
                      </a:endParaRPr>
                    </a:p>
                  </a:txBody>
                  <a:tcPr marT="91425" marB="91425" marR="91425" marL="91425"/>
                </a:tc>
              </a:tr>
            </a:tbl>
          </a:graphicData>
        </a:graphic>
      </p:graphicFrame>
    </p:spTree>
  </p:cSld>
  <p:clrMapOvr>
    <a:masterClrMapping/>
  </p:clrMapOvr>
</p:sld>
</file>

<file path=ppt/slides/slide8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8" name="Shape 698"/>
        <p:cNvGrpSpPr/>
        <p:nvPr/>
      </p:nvGrpSpPr>
      <p:grpSpPr>
        <a:xfrm>
          <a:off x="0" y="0"/>
          <a:ext cx="0" cy="0"/>
          <a:chOff x="0" y="0"/>
          <a:chExt cx="0" cy="0"/>
        </a:xfrm>
      </p:grpSpPr>
      <p:sp>
        <p:nvSpPr>
          <p:cNvPr id="699" name="Google Shape;699;p105"/>
          <p:cNvSpPr txBox="1"/>
          <p:nvPr>
            <p:ph type="title"/>
          </p:nvPr>
        </p:nvSpPr>
        <p:spPr>
          <a:xfrm>
            <a:off x="608274" y="236450"/>
            <a:ext cx="8092800" cy="75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Presidential Tweet Bot</a:t>
            </a:r>
            <a:endParaRPr b="1">
              <a:latin typeface="Georgia"/>
              <a:ea typeface="Georgia"/>
              <a:cs typeface="Georgia"/>
              <a:sym typeface="Georgia"/>
            </a:endParaRPr>
          </a:p>
        </p:txBody>
      </p:sp>
      <p:sp>
        <p:nvSpPr>
          <p:cNvPr id="700" name="Google Shape;700;p10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701" name="Google Shape;701;p105"/>
          <p:cNvSpPr txBox="1"/>
          <p:nvPr/>
        </p:nvSpPr>
        <p:spPr>
          <a:xfrm>
            <a:off x="1035175" y="994850"/>
            <a:ext cx="70341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Georgia"/>
                <a:ea typeface="Georgia"/>
                <a:cs typeface="Georgia"/>
                <a:sym typeface="Georgia"/>
              </a:rPr>
              <a:t>Evaluation: no foolproof method</a:t>
            </a:r>
            <a:endParaRPr sz="1800">
              <a:solidFill>
                <a:srgbClr val="FFFFFF"/>
              </a:solidFill>
              <a:latin typeface="Georgia"/>
              <a:ea typeface="Georgia"/>
              <a:cs typeface="Georgia"/>
              <a:sym typeface="Georgia"/>
            </a:endParaRPr>
          </a:p>
          <a:p>
            <a:pPr indent="0" lvl="0" marL="0" rtl="0" algn="l">
              <a:spcBef>
                <a:spcPts val="0"/>
              </a:spcBef>
              <a:spcAft>
                <a:spcPts val="0"/>
              </a:spcAft>
              <a:buNone/>
            </a:pPr>
            <a:r>
              <a:t/>
            </a:r>
            <a:endParaRPr sz="1800">
              <a:solidFill>
                <a:srgbClr val="FFFFFF"/>
              </a:solidFill>
              <a:latin typeface="Georgia"/>
              <a:ea typeface="Georgia"/>
              <a:cs typeface="Georgia"/>
              <a:sym typeface="Georgia"/>
            </a:endParaRPr>
          </a:p>
          <a:p>
            <a:pPr indent="0" lvl="0" marL="0" rtl="0" algn="l">
              <a:spcBef>
                <a:spcPts val="0"/>
              </a:spcBef>
              <a:spcAft>
                <a:spcPts val="0"/>
              </a:spcAft>
              <a:buNone/>
            </a:pPr>
            <a:r>
              <a:t/>
            </a:r>
            <a:endParaRPr>
              <a:solidFill>
                <a:srgbClr val="FFFFFF"/>
              </a:solidFill>
              <a:latin typeface="Georgia"/>
              <a:ea typeface="Georgia"/>
              <a:cs typeface="Georgia"/>
              <a:sym typeface="Georgia"/>
            </a:endParaRPr>
          </a:p>
        </p:txBody>
      </p:sp>
      <p:graphicFrame>
        <p:nvGraphicFramePr>
          <p:cNvPr id="702" name="Google Shape;702;p105"/>
          <p:cNvGraphicFramePr/>
          <p:nvPr/>
        </p:nvGraphicFramePr>
        <p:xfrm>
          <a:off x="1035175" y="1541625"/>
          <a:ext cx="3000000" cy="3000000"/>
        </p:xfrm>
        <a:graphic>
          <a:graphicData uri="http://schemas.openxmlformats.org/drawingml/2006/table">
            <a:tbl>
              <a:tblPr>
                <a:noFill/>
                <a:tableStyleId>{FD0404C4-4469-410F-9705-7173F88FDE5A}</a:tableStyleId>
              </a:tblPr>
              <a:tblGrid>
                <a:gridCol w="7239000"/>
              </a:tblGrid>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I guess @edshow is a lot smarter than dopes like @JonahNRO &amp; @stephenfhayes. Oh well both mags are dying anyway. __HTTP__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Received a standing applause at #NCGOPcon when I said to have free trade be fair for the US we need really intelligent negotiators.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Roger Ailes just called. He is a great guy &amp; assures me that "Trump" will be treated fairly on @FoxNews. His word is always good!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The police in London say I'm right. Major article in Daily Mail. "We can't wear uniform in our own cars." __HTTP__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#MakeAmericaGreatAgain #Trump2016 __HTTP__ __HTTP__ _E_</a:t>
                      </a:r>
                      <a:endParaRPr>
                        <a:solidFill>
                          <a:srgbClr val="FFFFFF"/>
                        </a:solidFill>
                        <a:latin typeface="Georgia"/>
                        <a:ea typeface="Georgia"/>
                        <a:cs typeface="Georgia"/>
                        <a:sym typeface="Georgia"/>
                      </a:endParaRPr>
                    </a:p>
                  </a:txBody>
                  <a:tcPr marT="91425" marB="91425" marR="91425" marL="91425"/>
                </a:tc>
              </a:tr>
              <a:tr h="381000">
                <a:tc>
                  <a:txBody>
                    <a:bodyPr>
                      <a:noAutofit/>
                    </a:bodyPr>
                    <a:lstStyle/>
                    <a:p>
                      <a:pPr indent="0" lvl="0" marL="0" rtl="0" algn="l">
                        <a:spcBef>
                          <a:spcPts val="0"/>
                        </a:spcBef>
                        <a:spcAft>
                          <a:spcPts val="0"/>
                        </a:spcAft>
                        <a:buNone/>
                      </a:pPr>
                      <a:r>
                        <a:rPr lang="en">
                          <a:solidFill>
                            <a:srgbClr val="FFFFFF"/>
                          </a:solidFill>
                          <a:latin typeface="Georgia"/>
                          <a:ea typeface="Georgia"/>
                          <a:cs typeface="Georgia"/>
                          <a:sym typeface="Georgia"/>
                        </a:rPr>
                        <a:t>When will @BarackObama release his transcripts? What is he hiding? _E_</a:t>
                      </a:r>
                      <a:endParaRPr>
                        <a:solidFill>
                          <a:srgbClr val="FFFFFF"/>
                        </a:solidFill>
                        <a:latin typeface="Georgia"/>
                        <a:ea typeface="Georgia"/>
                        <a:cs typeface="Georgia"/>
                        <a:sym typeface="Georgia"/>
                      </a:endParaRPr>
                    </a:p>
                  </a:txBody>
                  <a:tcPr marT="91425" marB="91425" marR="91425" marL="91425"/>
                </a:tc>
              </a:tr>
            </a:tbl>
          </a:graphicData>
        </a:graphic>
      </p:graphicFrame>
    </p:spTree>
  </p:cSld>
  <p:clrMapOvr>
    <a:masterClrMapping/>
  </p:clrMapOvr>
</p:sld>
</file>

<file path=ppt/slides/slide8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6" name="Shape 706"/>
        <p:cNvGrpSpPr/>
        <p:nvPr/>
      </p:nvGrpSpPr>
      <p:grpSpPr>
        <a:xfrm>
          <a:off x="0" y="0"/>
          <a:ext cx="0" cy="0"/>
          <a:chOff x="0" y="0"/>
          <a:chExt cx="0" cy="0"/>
        </a:xfrm>
      </p:grpSpPr>
      <p:sp>
        <p:nvSpPr>
          <p:cNvPr id="707" name="Google Shape;707;p106"/>
          <p:cNvSpPr txBox="1"/>
          <p:nvPr>
            <p:ph type="title"/>
          </p:nvPr>
        </p:nvSpPr>
        <p:spPr>
          <a:xfrm>
            <a:off x="389950" y="1552425"/>
            <a:ext cx="8520600" cy="187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GitHub</a:t>
            </a:r>
            <a:endParaRPr b="1">
              <a:latin typeface="Georgia"/>
              <a:ea typeface="Georgia"/>
              <a:cs typeface="Georgia"/>
              <a:sym typeface="Georgia"/>
            </a:endParaRPr>
          </a:p>
          <a:p>
            <a:pPr indent="0" lvl="0" marL="0" rtl="0" algn="ctr">
              <a:spcBef>
                <a:spcPts val="0"/>
              </a:spcBef>
              <a:spcAft>
                <a:spcPts val="0"/>
              </a:spcAft>
              <a:buNone/>
            </a:pPr>
            <a:r>
              <a:rPr b="1" lang="en" sz="1800">
                <a:latin typeface="Georgia"/>
                <a:ea typeface="Georgia"/>
                <a:cs typeface="Georgia"/>
                <a:sym typeface="Georgia"/>
              </a:rPr>
              <a:t>data/trump_tweets.txt</a:t>
            </a:r>
            <a:endParaRPr b="1" sz="1800">
              <a:latin typeface="Georgia"/>
              <a:ea typeface="Georgia"/>
              <a:cs typeface="Georgia"/>
              <a:sym typeface="Georgia"/>
            </a:endParaRPr>
          </a:p>
          <a:p>
            <a:pPr indent="0" lvl="0" marL="0" rtl="0" algn="ctr">
              <a:spcBef>
                <a:spcPts val="0"/>
              </a:spcBef>
              <a:spcAft>
                <a:spcPts val="0"/>
              </a:spcAft>
              <a:buNone/>
            </a:pPr>
            <a:r>
              <a:rPr b="1" lang="en" sz="1800">
                <a:latin typeface="Georgia"/>
                <a:ea typeface="Georgia"/>
                <a:cs typeface="Georgia"/>
                <a:sym typeface="Georgia"/>
              </a:rPr>
              <a:t>examples/11_char_nn.py</a:t>
            </a:r>
            <a:endParaRPr b="1" sz="1800">
              <a:latin typeface="Georgia"/>
              <a:ea typeface="Georgia"/>
              <a:cs typeface="Georgia"/>
              <a:sym typeface="Georgia"/>
            </a:endParaRPr>
          </a:p>
        </p:txBody>
      </p:sp>
      <p:sp>
        <p:nvSpPr>
          <p:cNvPr id="708" name="Google Shape;708;p10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8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2" name="Shape 712"/>
        <p:cNvGrpSpPr/>
        <p:nvPr/>
      </p:nvGrpSpPr>
      <p:grpSpPr>
        <a:xfrm>
          <a:off x="0" y="0"/>
          <a:ext cx="0" cy="0"/>
          <a:chOff x="0" y="0"/>
          <a:chExt cx="0" cy="0"/>
        </a:xfrm>
      </p:grpSpPr>
      <p:sp>
        <p:nvSpPr>
          <p:cNvPr id="713" name="Google Shape;713;p107"/>
          <p:cNvSpPr txBox="1"/>
          <p:nvPr>
            <p:ph type="title"/>
          </p:nvPr>
        </p:nvSpPr>
        <p:spPr>
          <a:xfrm>
            <a:off x="311700" y="5212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latin typeface="Georgia"/>
                <a:ea typeface="Georgia"/>
                <a:cs typeface="Georgia"/>
                <a:sym typeface="Georgia"/>
              </a:rPr>
              <a:t>Next class</a:t>
            </a:r>
            <a:endParaRPr b="1">
              <a:latin typeface="Georgia"/>
              <a:ea typeface="Georgia"/>
              <a:cs typeface="Georgia"/>
              <a:sym typeface="Georgia"/>
            </a:endParaRPr>
          </a:p>
        </p:txBody>
      </p:sp>
      <p:sp>
        <p:nvSpPr>
          <p:cNvPr id="714" name="Google Shape;714;p107"/>
          <p:cNvSpPr txBox="1"/>
          <p:nvPr>
            <p:ph idx="1" type="body"/>
          </p:nvPr>
        </p:nvSpPr>
        <p:spPr>
          <a:xfrm>
            <a:off x="311700" y="1330250"/>
            <a:ext cx="7491900" cy="312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Georgia"/>
                <a:ea typeface="Georgia"/>
                <a:cs typeface="Georgia"/>
                <a:sym typeface="Georgia"/>
              </a:rPr>
              <a:t>Machine Translation</a:t>
            </a:r>
            <a:endParaRPr>
              <a:latin typeface="Georgia"/>
              <a:ea typeface="Georgia"/>
              <a:cs typeface="Georgia"/>
              <a:sym typeface="Georgia"/>
            </a:endParaRPr>
          </a:p>
          <a:p>
            <a:pPr indent="0" lvl="0" marL="0" rtl="0" algn="l">
              <a:spcBef>
                <a:spcPts val="1600"/>
              </a:spcBef>
              <a:spcAft>
                <a:spcPts val="0"/>
              </a:spcAft>
              <a:buNone/>
            </a:pPr>
            <a:r>
              <a:rPr lang="en">
                <a:latin typeface="Georgia"/>
                <a:ea typeface="Georgia"/>
                <a:cs typeface="Georgia"/>
                <a:sym typeface="Georgia"/>
              </a:rPr>
              <a:t>Feedback: </a:t>
            </a:r>
            <a:r>
              <a:rPr lang="en" u="sng">
                <a:solidFill>
                  <a:schemeClr val="hlink"/>
                </a:solidFill>
                <a:latin typeface="Georgia"/>
                <a:ea typeface="Georgia"/>
                <a:cs typeface="Georgia"/>
                <a:sym typeface="Georgia"/>
                <a:hlinkClick r:id="rId3"/>
              </a:rPr>
              <a:t>huyenn@stanford.edu</a:t>
            </a:r>
            <a:endParaRPr>
              <a:latin typeface="Georgia"/>
              <a:ea typeface="Georgia"/>
              <a:cs typeface="Georgia"/>
              <a:sym typeface="Georgia"/>
            </a:endParaRPr>
          </a:p>
          <a:p>
            <a:pPr indent="0" lvl="0" marL="0" rtl="0" algn="l">
              <a:spcBef>
                <a:spcPts val="1600"/>
              </a:spcBef>
              <a:spcAft>
                <a:spcPts val="1600"/>
              </a:spcAft>
              <a:buNone/>
            </a:pPr>
            <a:r>
              <a:rPr lang="en">
                <a:latin typeface="Georgia"/>
                <a:ea typeface="Georgia"/>
                <a:cs typeface="Georgia"/>
                <a:sym typeface="Georgia"/>
              </a:rPr>
              <a:t>Thanks!</a:t>
            </a:r>
            <a:endParaRPr>
              <a:latin typeface="Georgia"/>
              <a:ea typeface="Georgia"/>
              <a:cs typeface="Georgia"/>
              <a:sym typeface="Georgia"/>
            </a:endParaRPr>
          </a:p>
        </p:txBody>
      </p:sp>
      <p:sp>
        <p:nvSpPr>
          <p:cNvPr id="715" name="Google Shape;715;p10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3" name="Shape 153"/>
        <p:cNvGrpSpPr/>
        <p:nvPr/>
      </p:nvGrpSpPr>
      <p:grpSpPr>
        <a:xfrm>
          <a:off x="0" y="0"/>
          <a:ext cx="0" cy="0"/>
          <a:chOff x="0" y="0"/>
          <a:chExt cx="0" cy="0"/>
        </a:xfrm>
      </p:grpSpPr>
      <p:sp>
        <p:nvSpPr>
          <p:cNvPr id="154" name="Google Shape;154;p3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55" name="Google Shape;155;p33"/>
          <p:cNvSpPr txBox="1"/>
          <p:nvPr/>
        </p:nvSpPr>
        <p:spPr>
          <a:xfrm>
            <a:off x="1137625" y="1802725"/>
            <a:ext cx="7034100" cy="843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sz="1800">
              <a:solidFill>
                <a:srgbClr val="FFFFFF"/>
              </a:solidFill>
              <a:latin typeface="Georgia"/>
              <a:ea typeface="Georgia"/>
              <a:cs typeface="Georgia"/>
              <a:sym typeface="Georgia"/>
            </a:endParaRPr>
          </a:p>
        </p:txBody>
      </p:sp>
      <p:pic>
        <p:nvPicPr>
          <p:cNvPr id="156" name="Google Shape;156;p33"/>
          <p:cNvPicPr preferRelativeResize="0"/>
          <p:nvPr/>
        </p:nvPicPr>
        <p:blipFill>
          <a:blip r:embed="rId3">
            <a:alphaModFix/>
          </a:blip>
          <a:stretch>
            <a:fillRect/>
          </a:stretch>
        </p:blipFill>
        <p:spPr>
          <a:xfrm>
            <a:off x="930388" y="142813"/>
            <a:ext cx="7283226" cy="4857875"/>
          </a:xfrm>
          <a:prstGeom prst="rect">
            <a:avLst/>
          </a:prstGeom>
          <a:noFill/>
          <a:ln>
            <a:noFill/>
          </a:ln>
        </p:spPr>
      </p:pic>
      <p:sp>
        <p:nvSpPr>
          <p:cNvPr id="157" name="Google Shape;157;p33"/>
          <p:cNvSpPr txBox="1"/>
          <p:nvPr/>
        </p:nvSpPr>
        <p:spPr>
          <a:xfrm>
            <a:off x="101650" y="4909850"/>
            <a:ext cx="6310500" cy="304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Font typeface="Proxima Nova"/>
              <a:buNone/>
            </a:pPr>
            <a:r>
              <a:rPr lang="en" sz="900">
                <a:solidFill>
                  <a:srgbClr val="FFFFFF"/>
                </a:solidFill>
                <a:latin typeface="EB Garamond"/>
                <a:ea typeface="EB Garamond"/>
                <a:cs typeface="EB Garamond"/>
                <a:sym typeface="EB Garamond"/>
              </a:rPr>
              <a:t>Super Indy Flip by Kasukabe Vision FILMz✔ (</a:t>
            </a:r>
            <a:r>
              <a:rPr lang="en" sz="900" u="sng">
                <a:solidFill>
                  <a:schemeClr val="hlink"/>
                </a:solidFill>
                <a:latin typeface="EB Garamond"/>
                <a:ea typeface="EB Garamond"/>
                <a:cs typeface="EB Garamond"/>
                <a:sym typeface="EB Garamond"/>
                <a:hlinkClick r:id="rId4"/>
              </a:rPr>
              <a:t>flickr</a:t>
            </a:r>
            <a:r>
              <a:rPr lang="en" sz="900">
                <a:solidFill>
                  <a:srgbClr val="FFFFFF"/>
                </a:solidFill>
                <a:latin typeface="EB Garamond"/>
                <a:ea typeface="EB Garamond"/>
                <a:cs typeface="EB Garamond"/>
                <a:sym typeface="EB Garamond"/>
              </a:rPr>
              <a:t>)</a:t>
            </a:r>
            <a:endParaRPr sz="900">
              <a:solidFill>
                <a:srgbClr val="FFFFFF"/>
              </a:solidFill>
              <a:latin typeface="EB Garamond"/>
              <a:ea typeface="EB Garamond"/>
              <a:cs typeface="EB Garamond"/>
              <a:sym typeface="EB Garamon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